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notesMasterIdLst>
    <p:notesMasterId r:id="rId24"/>
  </p:notesMasterIdLst>
  <p:sldIdLst>
    <p:sldId id="257" r:id="rId5"/>
    <p:sldId id="281" r:id="rId6"/>
    <p:sldId id="283" r:id="rId7"/>
    <p:sldId id="284" r:id="rId8"/>
    <p:sldId id="285" r:id="rId9"/>
    <p:sldId id="293" r:id="rId10"/>
    <p:sldId id="286" r:id="rId11"/>
    <p:sldId id="287" r:id="rId12"/>
    <p:sldId id="288" r:id="rId13"/>
    <p:sldId id="290" r:id="rId14"/>
    <p:sldId id="292" r:id="rId15"/>
    <p:sldId id="295" r:id="rId16"/>
    <p:sldId id="289" r:id="rId17"/>
    <p:sldId id="301" r:id="rId18"/>
    <p:sldId id="300" r:id="rId19"/>
    <p:sldId id="302" r:id="rId20"/>
    <p:sldId id="298" r:id="rId21"/>
    <p:sldId id="303" r:id="rId22"/>
    <p:sldId id="299" r:id="rId23"/>
  </p:sldIdLst>
  <p:sldSz cx="12192000" cy="6858000"/>
  <p:notesSz cx="6858000" cy="9144000"/>
  <p:embeddedFontLst>
    <p:embeddedFont>
      <p:font typeface="나눔스퀘어_ac Light" panose="020B0600000101010101" pitchFamily="50" charset="-127"/>
      <p:regular r:id="rId25"/>
    </p:embeddedFont>
    <p:embeddedFont>
      <p:font typeface="Cambria Math" panose="02040503050406030204" pitchFamily="18" charset="0"/>
      <p:regular r:id="rId26"/>
    </p:embeddedFont>
    <p:embeddedFont>
      <p:font typeface="나눔스퀘어_ac" panose="020B0600000101010101" pitchFamily="50" charset="-127"/>
      <p:regular r:id="rId27"/>
    </p:embeddedFont>
    <p:embeddedFont>
      <p:font typeface="나눔스퀘어_ac Bold" panose="020B0600000101010101" pitchFamily="50" charset="-127"/>
      <p:bold r:id="rId28"/>
    </p:embeddedFont>
    <p:embeddedFont>
      <p:font typeface="나눔스퀘어_ac ExtraBold" panose="020B0600000101010101" pitchFamily="50" charset="-127"/>
      <p:bold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CED4"/>
    <a:srgbClr val="9C5B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2" autoAdjust="0"/>
    <p:restoredTop sz="94660"/>
  </p:normalViewPr>
  <p:slideViewPr>
    <p:cSldViewPr snapToGrid="0">
      <p:cViewPr>
        <p:scale>
          <a:sx n="75" d="100"/>
          <a:sy n="75" d="100"/>
        </p:scale>
        <p:origin x="1896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DB5E13-5FB4-4DBE-8A99-E3A876D9301A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05CD92-B007-4897-862B-F084809DA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5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10/14 </a:t>
            </a:r>
            <a:r>
              <a:rPr lang="ko-KR" altLang="en-US" dirty="0"/>
              <a:t>논문접수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남은 논문리뷰 </a:t>
            </a:r>
            <a:r>
              <a:rPr lang="en-US" altLang="ko-KR" dirty="0"/>
              <a:t>: </a:t>
            </a:r>
            <a:r>
              <a:rPr lang="en-US" altLang="ko-KR" dirty="0" err="1"/>
              <a:t>InterStyle</a:t>
            </a:r>
            <a:r>
              <a:rPr lang="en-US" altLang="ko-KR" dirty="0"/>
              <a:t>, </a:t>
            </a:r>
            <a:r>
              <a:rPr lang="en-US" altLang="ko-KR" dirty="0" err="1"/>
              <a:t>hyperStyle</a:t>
            </a:r>
            <a:r>
              <a:rPr lang="en-US" altLang="ko-KR" dirty="0"/>
              <a:t>, PTI, </a:t>
            </a:r>
            <a:r>
              <a:rPr lang="en-US" altLang="ko-KR" dirty="0" err="1"/>
              <a:t>StyleClip</a:t>
            </a:r>
            <a:r>
              <a:rPr lang="en-US" altLang="ko-KR" dirty="0"/>
              <a:t>, </a:t>
            </a:r>
            <a:r>
              <a:rPr lang="en-US" altLang="ko-KR" dirty="0" err="1"/>
              <a:t>InterfaceGAN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55A47-C722-42E3-979D-018568149F5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3248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55A47-C722-42E3-979D-018568149F5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1690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F is pre-trained </a:t>
            </a:r>
            <a:r>
              <a:rPr lang="en-US" altLang="ko-KR" err="1"/>
              <a:t>ArcFace</a:t>
            </a:r>
            <a:r>
              <a:rPr lang="en-US" altLang="ko-KR"/>
              <a:t> [8] or a ResNet-50 model for different domains [34]</a:t>
            </a:r>
          </a:p>
          <a:p>
            <a:r>
              <a:rPr lang="en-US" altLang="ko-KR"/>
              <a:t>D is initialized with the well-trained discriminator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55A47-C722-42E3-979D-018568149F5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4284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https://www.notion.so/AdaIN-Arbitrary-Style-Transfer-in-Real-Time-With-Adaptive-Instance-Normalization-9fe8b5fb60154380b6fbe3147e0afe9e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55A47-C722-42E3-979D-018568149F5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285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55A47-C722-42E3-979D-018568149F5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3813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55A47-C722-42E3-979D-018568149F5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0957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55A47-C722-42E3-979D-018568149F5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996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https://yj7082126.github.io/blog/Encoder4Editing/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55A47-C722-42E3-979D-018568149F5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78159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55A47-C722-42E3-979D-018568149F5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27509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55A47-C722-42E3-979D-018568149F5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8237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55A47-C722-42E3-979D-018568149F5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7321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55A47-C722-42E3-979D-018568149F5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7947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55A47-C722-42E3-979D-018568149F5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9459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55A47-C722-42E3-979D-018568149F5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291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55A47-C722-42E3-979D-018568149F5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3774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55A47-C722-42E3-979D-018568149F5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4518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55A47-C722-42E3-979D-018568149F5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6692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55A47-C722-42E3-979D-018568149F5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4327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AEC46A-1107-D85D-66E6-B034B5A0E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B0A709-026D-7F0B-606C-9867E62E1C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DD9E10-4EEA-4465-B6FA-C9356616B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381B18-809E-6315-5568-8EE4DFDE3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352B78-0310-736C-6B06-5F108C8D0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910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56F636-B30A-45C9-CEE0-17CAC6CC0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384A61-A908-C80F-FF46-8D49395475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392C52-EAF3-2212-B9AC-B759F59D8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76266B-74A4-A496-195C-496F4D73E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C99841-C6FA-D1DA-8A9F-A0C605E76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520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91205AE-0273-A4AD-45BB-5316876C4E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C3325E-4478-48BA-9AC9-DA74D403BB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D1B8E6-D29D-0537-DEA7-D5284C59C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79C0AC-5893-5F73-6517-A965C10D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5E887C-D381-C226-AD2F-0D0E572AE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412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D1F17E-6C47-D318-0281-80502D9F6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72B8AA-D007-4849-2480-B334A5101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latin typeface="+mn-lt"/>
              </a:defRPr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F71A37-4BEB-CB1E-8807-6DC17507F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C5A620-2421-13D0-BC33-622E82A5F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9AD820-EA1B-92EF-618D-41EE7EBB3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060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CF23A-03E0-B1D8-CB4C-941E550A4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DC2BF0-E903-2C6A-3C39-18163B4DF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3F06EF-8442-3113-346A-107BA6E24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37A3A3-E183-3B4A-8B69-441E26932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5F773C-4C54-042F-2E30-711B38B12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184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9D1B59-29C2-CB17-32DD-6EB1C1070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68C541-9895-0565-5984-8804124DD3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611A33-C020-C268-4C98-ABC01D37E6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876737-CC41-4736-0390-24175FBD0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E52200-7F68-E715-F067-D2B0D2C64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4A3EEA-E2AB-D0D5-5DDC-45DAB8E9C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942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322D5E-2BD5-4B5F-2114-50818DEC9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0925D6-7871-5E82-11BB-5E32D7D7B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EB5B90-DF20-EEA9-F1B8-1F4AB278C8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571C17-5423-8566-5A0A-3767A46DF6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734DD29-5111-C76D-634F-2B972E314E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138F3F-8E04-B1DE-5658-97CC0584B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360129-4545-A6F1-197A-514B111DD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4B4E1E2-B818-8EF8-85FC-765316CF6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395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8F9D3B-11DC-763D-E587-EA19B8A53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0B3F01C-8C4C-36AF-B81E-577924DA7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F825DA-46B0-4DAC-B9DC-048D7D90D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03185D-0192-4B6C-9E07-B8B217E9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585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CFD6C1-3DD1-8DDF-E6DC-97D2C53DC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7E9D6BC-8DAD-A974-F791-A366BD06D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BFF58A-C245-7418-FE45-7E9A7F7DD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518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7FDC5-4691-3FF7-8395-DD476799C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F9A9CA-62D8-5969-58B2-A4097B372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08EB4E-FD85-25C1-5E50-95FFD1F49C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64C91B-5F39-8E4B-780D-3979EC9BF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7F29A3-BDD1-9B49-E97D-9E78E5FC8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DD5D0B-8009-60BA-DB33-BA034C9FE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971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C5E98D-704A-6AB9-AB50-91DC04433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85E90E6-E71D-D59E-189C-ABB4E1EED9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D1B93-C3CF-9CDB-2EB4-354389C2B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E194C7-8A81-4AD9-8BD9-C7C86044B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442B54-162A-3C39-D822-7753692D8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998E69-4E43-77C6-F8CA-2AE87B26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389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0BEE4B0-BF8F-6141-4534-03E092C1D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674921-58C9-B5BC-5D30-22F69B8B0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BDC690-261B-CB71-9CAF-1C68E49650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4325EF-7B4D-40FC-974F-2AF7550E56B4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C319F0-FFC0-DCC2-0AAE-088F72914D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3D090F-FE89-8806-544B-FF7B2CAB4D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399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8.00951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8.00951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arxiv.org/abs/2008.00951" TargetMode="Externa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102.02766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102.02766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2.02766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F966-DE59-7CD0-2EA7-6B14A666BB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3321" y="1932431"/>
            <a:ext cx="9805358" cy="144671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 미팅 발표 자료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094057-513F-08BD-C1BC-E14685DBA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02212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2022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학년도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학기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캡스톤디자인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 (10/3)</a:t>
            </a:r>
          </a:p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컴퓨터공학과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2017104019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임에딘</a:t>
            </a:r>
          </a:p>
        </p:txBody>
      </p:sp>
    </p:spTree>
    <p:extLst>
      <p:ext uri="{BB962C8B-B14F-4D97-AF65-F5344CB8AC3E}">
        <p14:creationId xmlns:p14="http://schemas.microsoft.com/office/powerpoint/2010/main" val="3061471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5E5C2CF-E31F-ACFA-11A6-B4A698533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525"/>
            <a:ext cx="2527663" cy="685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3E424CB-CC46-45A5-FE16-07872ED1B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2786" y="2126670"/>
            <a:ext cx="6551503" cy="16477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211A9F3-1720-4D85-8FDA-593E67D59A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4038462"/>
            <a:ext cx="12192000" cy="82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995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5E5C2CF-E31F-ACFA-11A6-B4A698533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525"/>
            <a:ext cx="2527663" cy="6858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5960BE5-1F15-6A0A-C75D-DBA2C09A1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364881"/>
            <a:ext cx="12192000" cy="17924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9597727-357E-065A-1202-63CF381D8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711" y="3576779"/>
            <a:ext cx="11458575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07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AA345-096C-D436-258A-A10FB9889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765" y="363578"/>
            <a:ext cx="10515600" cy="1325563"/>
          </a:xfrm>
        </p:spPr>
        <p:txBody>
          <a:bodyPr/>
          <a:lstStyle/>
          <a:p>
            <a:r>
              <a:rPr lang="en-US" altLang="ko-KR"/>
              <a:t>Losses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994D46-3B74-A825-4393-4329A1D6F5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586165" y="2185495"/>
            <a:ext cx="4954556" cy="4789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6F9DE2-9084-69CF-499A-6BDBE0395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84" y="3598532"/>
            <a:ext cx="5501016" cy="4270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561FA7-C742-217E-7DDB-63D876AD4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885" y="4018098"/>
            <a:ext cx="3350961" cy="49016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EFBA3D3-711E-A43B-D99A-797CFAAC18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885" y="5401501"/>
            <a:ext cx="2463721" cy="41605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00D5CA2-E237-DA3E-9F53-B7EF7B7AFC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1230" y="45267"/>
            <a:ext cx="5898522" cy="22627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1DAEB1-19B5-BB54-8D5F-32F6F3875A86}"/>
              </a:ext>
            </a:extLst>
          </p:cNvPr>
          <p:cNvSpPr txBox="1"/>
          <p:nvPr/>
        </p:nvSpPr>
        <p:spPr>
          <a:xfrm>
            <a:off x="433765" y="1807844"/>
            <a:ext cx="5592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EECED4"/>
                </a:highlight>
                <a:uLnTx/>
                <a:uFillTx/>
                <a:latin typeface="나눔스퀘어_ac"/>
                <a:ea typeface="나눔스퀘어_ac"/>
                <a:cs typeface="+mn-cs"/>
              </a:rPr>
              <a:t>(1)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EECED4"/>
                </a:highlight>
                <a:uLnTx/>
                <a:uFillTx/>
                <a:latin typeface="나눔스퀘어_ac"/>
                <a:ea typeface="나눔스퀘어_ac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EECED4"/>
                </a:highlight>
                <a:uLnTx/>
                <a:uFillTx/>
                <a:latin typeface="나눔스퀘어_ac"/>
                <a:ea typeface="나눔스퀘어_ac"/>
                <a:cs typeface="+mn-cs"/>
              </a:rPr>
              <a:t>Reconstruction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EECED4"/>
                </a:highlight>
                <a:uLnTx/>
                <a:uFillTx/>
                <a:latin typeface="나눔스퀘어_ac"/>
                <a:ea typeface="나눔스퀘어_ac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EECED4"/>
                </a:highlight>
                <a:uLnTx/>
                <a:uFillTx/>
                <a:latin typeface="나눔스퀘어_ac"/>
                <a:ea typeface="나눔스퀘어_ac"/>
                <a:cs typeface="+mn-cs"/>
              </a:rPr>
              <a:t>Loss (for faithful reconstruction)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EECED4"/>
              </a:highlight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D06D395-A3B1-17DA-E6F2-2C696CF892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7955" y="2632618"/>
            <a:ext cx="5143500" cy="3714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3C581A0-D3BE-6F36-415C-068D0F8BDE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2905" y="2624134"/>
            <a:ext cx="2085975" cy="3333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3A54176-706E-3588-8028-2BB537DD7D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1148" y="2675481"/>
            <a:ext cx="1428750" cy="2857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02C9492-99F2-A9A0-D8B9-B438186CBE66}"/>
              </a:ext>
            </a:extLst>
          </p:cNvPr>
          <p:cNvSpPr txBox="1"/>
          <p:nvPr/>
        </p:nvSpPr>
        <p:spPr>
          <a:xfrm>
            <a:off x="421167" y="3160130"/>
            <a:ext cx="501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EECED4"/>
                </a:highlight>
                <a:uLnTx/>
                <a:uFillTx/>
                <a:latin typeface="나눔스퀘어_ac"/>
                <a:ea typeface="나눔스퀘어_ac"/>
                <a:cs typeface="+mn-cs"/>
              </a:rPr>
              <a:t>(2)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EECED4"/>
                </a:highlight>
                <a:uLnTx/>
                <a:uFillTx/>
                <a:latin typeface="나눔스퀘어_ac"/>
                <a:ea typeface="나눔스퀘어_ac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EECED4"/>
                </a:highlight>
                <a:uLnTx/>
                <a:uFillTx/>
                <a:latin typeface="나눔스퀘어_ac"/>
                <a:ea typeface="나눔스퀘어_ac"/>
                <a:cs typeface="+mn-cs"/>
              </a:rPr>
              <a:t>Adversarial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EECED4"/>
                </a:highlight>
                <a:uLnTx/>
                <a:uFillTx/>
                <a:latin typeface="나눔스퀘어_ac"/>
                <a:ea typeface="나눔스퀘어_ac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EECED4"/>
                </a:highlight>
                <a:uLnTx/>
                <a:uFillTx/>
                <a:latin typeface="나눔스퀘어_ac"/>
                <a:ea typeface="나눔스퀘어_ac"/>
                <a:cs typeface="+mn-cs"/>
              </a:rPr>
              <a:t>Loss (to improve image quality)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EECED4"/>
              </a:highlight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240C18-C2AB-15F4-BF85-5331DDB29E08}"/>
              </a:ext>
            </a:extLst>
          </p:cNvPr>
          <p:cNvSpPr txBox="1"/>
          <p:nvPr/>
        </p:nvSpPr>
        <p:spPr>
          <a:xfrm>
            <a:off x="586165" y="4527903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(D is initialized with the well-trained discriminator)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C50509-2D91-3129-EA09-0DA767DB191D}"/>
              </a:ext>
            </a:extLst>
          </p:cNvPr>
          <p:cNvSpPr txBox="1"/>
          <p:nvPr/>
        </p:nvSpPr>
        <p:spPr>
          <a:xfrm>
            <a:off x="421167" y="4936045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EECED4"/>
                </a:highlight>
                <a:uLnTx/>
                <a:uFillTx/>
                <a:latin typeface="나눔스퀘어_ac"/>
                <a:ea typeface="나눔스퀘어_ac"/>
                <a:cs typeface="+mn-cs"/>
              </a:rPr>
              <a:t>(3)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EECED4"/>
                </a:highlight>
                <a:uLnTx/>
                <a:uFillTx/>
                <a:latin typeface="나눔스퀘어_ac"/>
                <a:ea typeface="나눔스퀘어_ac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EECED4"/>
                </a:highlight>
                <a:uLnTx/>
                <a:uFillTx/>
                <a:latin typeface="나눔스퀘어_ac"/>
                <a:ea typeface="나눔스퀘어_ac"/>
                <a:cs typeface="+mn-cs"/>
              </a:rPr>
              <a:t>Alignment Loss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EECED4"/>
              </a:highlight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1E74FB-D903-787D-3987-C653B9F91246}"/>
              </a:ext>
            </a:extLst>
          </p:cNvPr>
          <p:cNvSpPr txBox="1"/>
          <p:nvPr/>
        </p:nvSpPr>
        <p:spPr>
          <a:xfrm>
            <a:off x="421167" y="5952494"/>
            <a:ext cx="5794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EECED4"/>
                </a:highlight>
                <a:uLnTx/>
                <a:uFillTx/>
                <a:latin typeface="나눔스퀘어_ac"/>
                <a:ea typeface="나눔스퀘어_ac"/>
                <a:cs typeface="+mn-cs"/>
              </a:rPr>
              <a:t>(4)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EECED4"/>
                </a:highlight>
                <a:uLnTx/>
                <a:uFillTx/>
                <a:latin typeface="나눔스퀘어_ac"/>
                <a:ea typeface="나눔스퀘어_ac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EECED4"/>
                </a:highlight>
                <a:uLnTx/>
                <a:uFillTx/>
                <a:latin typeface="나눔스퀘어_ac"/>
                <a:ea typeface="나눔스퀘어_ac"/>
                <a:cs typeface="+mn-cs"/>
              </a:rPr>
              <a:t>Overall Loss : weighted summation of (1), (2), (3)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EECED4"/>
              </a:highlight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B48C7C-D2E0-7EA8-B708-109CB55405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57467" y="3912462"/>
            <a:ext cx="2143536" cy="185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66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AA345-096C-D436-258A-A10FB988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AdaIN</a:t>
            </a:r>
            <a:r>
              <a:rPr lang="en-US" altLang="ko-KR" dirty="0"/>
              <a:t> </a:t>
            </a:r>
            <a:r>
              <a:rPr lang="ko-KR" altLang="en-US" dirty="0"/>
              <a:t>수식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E3AD1B83-F943-2D5C-B23E-604759EAFD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76299" y="3015276"/>
                <a:ext cx="10439401" cy="2510262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Style Transfer : </a:t>
                </a:r>
                <a:r>
                  <a:rPr lang="ko-KR" altLang="en-US" dirty="0"/>
                  <a:t>두 사진이 주어졌을 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이미지의 주 형태는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content image</a:t>
                </a:r>
                <a:r>
                  <a:rPr lang="ko-KR" altLang="en-US" dirty="0"/>
                  <a:t>와 유사하게 유지하고 스타일은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style image</a:t>
                </a:r>
                <a:r>
                  <a:rPr lang="ko-KR" altLang="en-US" dirty="0"/>
                  <a:t>와 유사하게 변경하여 새로운 합성 이미지를 생성하는 것이다</a:t>
                </a:r>
                <a:r>
                  <a:rPr lang="en-US" altLang="ko-KR" dirty="0"/>
                  <a:t>.</a:t>
                </a:r>
              </a:p>
              <a:p>
                <a:r>
                  <a:rPr lang="en-US" altLang="ko-KR" dirty="0" err="1"/>
                  <a:t>AdaIN</a:t>
                </a:r>
                <a:r>
                  <a:rPr lang="ko-KR" altLang="en-US" dirty="0"/>
                  <a:t>의 네트워크 구조 </a:t>
                </a:r>
                <a:r>
                  <a:rPr lang="en-US" altLang="ko-KR" dirty="0"/>
                  <a:t>: pre-trained</a:t>
                </a:r>
                <a:r>
                  <a:rPr lang="ko-KR" altLang="en-US" dirty="0"/>
                  <a:t>된 </a:t>
                </a:r>
                <a:r>
                  <a:rPr lang="en-US" altLang="ko-KR" dirty="0"/>
                  <a:t>VGG Encoder</a:t>
                </a:r>
                <a:r>
                  <a:rPr lang="ko-KR" altLang="en-US" dirty="0"/>
                  <a:t>을 통해 </a:t>
                </a:r>
                <a:r>
                  <a:rPr lang="en-US" altLang="ko-KR" dirty="0"/>
                  <a:t>content</a:t>
                </a:r>
                <a:r>
                  <a:rPr lang="ko-KR" altLang="en-US" dirty="0"/>
                  <a:t>와 </a:t>
                </a:r>
                <a:r>
                  <a:rPr lang="en-US" altLang="ko-KR" dirty="0"/>
                  <a:t>style</a:t>
                </a:r>
                <a:r>
                  <a:rPr lang="ko-KR" altLang="en-US" dirty="0"/>
                  <a:t>에 대한 </a:t>
                </a:r>
                <a:r>
                  <a:rPr lang="en-US" altLang="ko-KR" dirty="0"/>
                  <a:t>features</a:t>
                </a:r>
                <a:r>
                  <a:rPr lang="ko-KR" altLang="en-US" dirty="0"/>
                  <a:t>를 추출 </a:t>
                </a:r>
                <a:r>
                  <a:rPr lang="en-US" altLang="ko-KR" dirty="0">
                    <a:sym typeface="Wingdings" panose="05000000000000000000" pitchFamily="2" charset="2"/>
                  </a:rPr>
                  <a:t>f(c), f(s) (f = VGG Encoder</a:t>
                </a:r>
                <a:r>
                  <a:rPr lang="ko-KR" altLang="en-US" dirty="0">
                    <a:sym typeface="Wingdings" panose="05000000000000000000" pitchFamily="2" charset="2"/>
                  </a:rPr>
                  <a:t>의 앞부분</a:t>
                </a:r>
                <a:r>
                  <a:rPr lang="en-US" altLang="ko-KR" dirty="0">
                    <a:sym typeface="Wingdings" panose="05000000000000000000" pitchFamily="2" charset="2"/>
                  </a:rPr>
                  <a:t>)  </a:t>
                </a:r>
                <a:r>
                  <a:rPr lang="en-US" altLang="ko-KR" dirty="0" err="1">
                    <a:sym typeface="Wingdings" panose="05000000000000000000" pitchFamily="2" charset="2"/>
                  </a:rPr>
                  <a:t>AdaIN</a:t>
                </a:r>
                <a:r>
                  <a:rPr lang="en-US" altLang="ko-KR" dirty="0">
                    <a:sym typeface="Wingdings" panose="05000000000000000000" pitchFamily="2" charset="2"/>
                  </a:rPr>
                  <a:t> layer</a:t>
                </a:r>
                <a:r>
                  <a:rPr lang="ko-KR" altLang="en-US" dirty="0">
                    <a:sym typeface="Wingdings" panose="05000000000000000000" pitchFamily="2" charset="2"/>
                  </a:rPr>
                  <a:t>을 통해 생성되는 </a:t>
                </a:r>
                <a:r>
                  <a:rPr lang="en-US" altLang="ko-KR" dirty="0">
                    <a:sym typeface="Wingdings" panose="05000000000000000000" pitchFamily="2" charset="2"/>
                  </a:rPr>
                  <a:t>feature t = </a:t>
                </a:r>
                <a:r>
                  <a:rPr lang="en-US" altLang="ko-KR" dirty="0" err="1">
                    <a:sym typeface="Wingdings" panose="05000000000000000000" pitchFamily="2" charset="2"/>
                  </a:rPr>
                  <a:t>AdaIN</a:t>
                </a:r>
                <a:r>
                  <a:rPr lang="en-US" altLang="ko-KR" dirty="0">
                    <a:sym typeface="Wingdings" panose="05000000000000000000" pitchFamily="2" charset="2"/>
                  </a:rPr>
                  <a:t>(f(c),f(s))  </a:t>
                </a:r>
                <a:r>
                  <a:rPr lang="ko-KR" altLang="en-US" dirty="0">
                    <a:sym typeface="Wingdings" panose="05000000000000000000" pitchFamily="2" charset="2"/>
                  </a:rPr>
                  <a:t>랜덤하게 초기화된 </a:t>
                </a:r>
                <a:r>
                  <a:rPr lang="en-US" altLang="ko-KR" dirty="0">
                    <a:sym typeface="Wingdings" panose="05000000000000000000" pitchFamily="2" charset="2"/>
                  </a:rPr>
                  <a:t>Decoder</a:t>
                </a:r>
                <a:r>
                  <a:rPr lang="ko-KR" altLang="en-US" dirty="0">
                    <a:sym typeface="Wingdings" panose="05000000000000000000" pitchFamily="2" charset="2"/>
                  </a:rPr>
                  <a:t>은 </a:t>
                </a:r>
                <a:r>
                  <a:rPr lang="en-US" altLang="ko-KR" dirty="0">
                    <a:sym typeface="Wingdings" panose="05000000000000000000" pitchFamily="2" charset="2"/>
                  </a:rPr>
                  <a:t>feature t</a:t>
                </a:r>
                <a:r>
                  <a:rPr lang="ko-KR" altLang="en-US" dirty="0">
                    <a:sym typeface="Wingdings" panose="05000000000000000000" pitchFamily="2" charset="2"/>
                  </a:rPr>
                  <a:t>를 </a:t>
                </a:r>
                <a:r>
                  <a:rPr lang="en-US" altLang="ko-KR" dirty="0">
                    <a:sym typeface="Wingdings" panose="05000000000000000000" pitchFamily="2" charset="2"/>
                  </a:rPr>
                  <a:t>image space</a:t>
                </a:r>
                <a:r>
                  <a:rPr lang="ko-KR" altLang="en-US" dirty="0">
                    <a:sym typeface="Wingdings" panose="05000000000000000000" pitchFamily="2" charset="2"/>
                  </a:rPr>
                  <a:t>로 보내는 </a:t>
                </a:r>
                <a:r>
                  <a:rPr lang="en-US" altLang="ko-KR" dirty="0">
                    <a:sym typeface="Wingdings" panose="05000000000000000000" pitchFamily="2" charset="2"/>
                  </a:rPr>
                  <a:t>train</a:t>
                </a:r>
                <a:r>
                  <a:rPr lang="ko-KR" altLang="en-US" dirty="0">
                    <a:sym typeface="Wingdings" panose="05000000000000000000" pitchFamily="2" charset="2"/>
                  </a:rPr>
                  <a:t>을 하며 합성된 이미지 </a:t>
                </a:r>
                <a:r>
                  <a:rPr lang="en-US" altLang="ko-KR" dirty="0">
                    <a:sym typeface="Wingdings" panose="05000000000000000000" pitchFamily="2" charset="2"/>
                  </a:rPr>
                  <a:t>T(</a:t>
                </a:r>
                <a:r>
                  <a:rPr lang="en-US" altLang="ko-KR" dirty="0" err="1">
                    <a:sym typeface="Wingdings" panose="05000000000000000000" pitchFamily="2" charset="2"/>
                  </a:rPr>
                  <a:t>c,s</a:t>
                </a:r>
                <a:r>
                  <a:rPr lang="en-US" altLang="ko-KR" dirty="0">
                    <a:sym typeface="Wingdings" panose="05000000000000000000" pitchFamily="2" charset="2"/>
                  </a:rPr>
                  <a:t>)=g(t)</a:t>
                </a:r>
                <a:r>
                  <a:rPr lang="ko-KR" altLang="en-US" dirty="0">
                    <a:sym typeface="Wingdings" panose="05000000000000000000" pitchFamily="2" charset="2"/>
                  </a:rPr>
                  <a:t> 생성 </a:t>
                </a:r>
                <a:r>
                  <a:rPr lang="en-US" altLang="ko-KR" dirty="0">
                    <a:sym typeface="Wingdings" panose="05000000000000000000" pitchFamily="2" charset="2"/>
                  </a:rPr>
                  <a:t>(g= Decoder)</a:t>
                </a:r>
              </a:p>
              <a:p>
                <a:r>
                  <a:rPr lang="en-US" altLang="ko-KR" dirty="0" err="1">
                    <a:sym typeface="Wingdings" panose="05000000000000000000" pitchFamily="2" charset="2"/>
                  </a:rPr>
                  <a:t>AdaIN</a:t>
                </a:r>
                <a:r>
                  <a:rPr lang="ko-KR" altLang="en-US" dirty="0">
                    <a:sym typeface="Wingdings" panose="05000000000000000000" pitchFamily="2" charset="2"/>
                  </a:rPr>
                  <a:t>의 손실 함수 </a:t>
                </a:r>
                <a:r>
                  <a:rPr lang="en-US" altLang="ko-KR" dirty="0">
                    <a:sym typeface="Wingdings" panose="05000000000000000000" pitchFamily="2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𝐿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𝑐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𝜆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rgbClr val="FF0000"/>
                    </a:solidFill>
                  </a:rPr>
                  <a:t> </a:t>
                </a:r>
                <a:endParaRPr lang="en-US" altLang="ko-KR" dirty="0"/>
              </a:p>
            </p:txBody>
          </p:sp>
        </mc:Choice>
        <mc:Fallback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E3AD1B83-F943-2D5C-B23E-604759EAFD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6299" y="3015276"/>
                <a:ext cx="10439401" cy="2510262"/>
              </a:xfrm>
              <a:blipFill>
                <a:blip r:embed="rId3"/>
                <a:stretch>
                  <a:fillRect l="-526" t="-24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7DEC71C4-74C1-6AA1-905A-B15751D01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600" y="133350"/>
            <a:ext cx="6168628" cy="251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0307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AA345-096C-D436-258A-A10FB988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Encoding in Style: a </a:t>
            </a:r>
            <a:r>
              <a:rPr lang="en-US" altLang="ko-KR" dirty="0" err="1"/>
              <a:t>StyleGAN</a:t>
            </a:r>
            <a:r>
              <a:rPr lang="en-US" altLang="ko-KR" dirty="0"/>
              <a:t> Encoder for Image-to-Image Translation (</a:t>
            </a:r>
            <a:r>
              <a:rPr lang="en-US" altLang="ko-KR" dirty="0" err="1"/>
              <a:t>pSp</a:t>
            </a:r>
            <a:r>
              <a:rPr lang="en-US" altLang="ko-KR" dirty="0"/>
              <a:t>) </a:t>
            </a:r>
            <a:r>
              <a:rPr lang="en-US" altLang="ko-KR" u="sng" dirty="0"/>
              <a:t>Review</a:t>
            </a:r>
            <a:endParaRPr lang="ko-KR" altLang="en-US" u="sng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AD1B83-F943-2D5C-B23E-604759EAF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299" y="2227810"/>
            <a:ext cx="10439401" cy="3689350"/>
          </a:xfrm>
        </p:spPr>
        <p:txBody>
          <a:bodyPr>
            <a:normAutofit/>
          </a:bodyPr>
          <a:lstStyle/>
          <a:p>
            <a:r>
              <a:rPr lang="en-US" altLang="ko-KR" dirty="0"/>
              <a:t>Image-to-Image </a:t>
            </a:r>
            <a:r>
              <a:rPr lang="ko-KR" altLang="en-US" dirty="0"/>
              <a:t>변환 프레임워크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pixel2style2pixel (</a:t>
            </a:r>
            <a:r>
              <a:rPr lang="en-US" altLang="ko-KR" dirty="0" err="1">
                <a:solidFill>
                  <a:srgbClr val="FF0000"/>
                </a:solidFill>
                <a:sym typeface="Wingdings" panose="05000000000000000000" pitchFamily="2" charset="2"/>
              </a:rPr>
              <a:t>pSp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) </a:t>
            </a:r>
            <a:r>
              <a:rPr lang="ko-KR" altLang="en-US" dirty="0">
                <a:sym typeface="Wingdings" panose="05000000000000000000" pitchFamily="2" charset="2"/>
              </a:rPr>
              <a:t>제안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Why pixel2style2pixel? : </a:t>
            </a:r>
            <a:r>
              <a:rPr lang="ko-KR" altLang="en-US" dirty="0">
                <a:sym typeface="Wingdings" panose="05000000000000000000" pitchFamily="2" charset="2"/>
              </a:rPr>
              <a:t>입력 이미지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pixel</a:t>
            </a:r>
            <a:r>
              <a:rPr lang="en-US" altLang="ko-KR" dirty="0">
                <a:sym typeface="Wingdings" panose="05000000000000000000" pitchFamily="2" charset="2"/>
              </a:rPr>
              <a:t>) </a:t>
            </a:r>
            <a:r>
              <a:rPr lang="en-US" altLang="ko-KR" dirty="0" err="1">
                <a:sym typeface="Wingdings" panose="05000000000000000000" pitchFamily="2" charset="2"/>
              </a:rPr>
              <a:t>pSp</a:t>
            </a:r>
            <a:r>
              <a:rPr lang="ko-KR" altLang="en-US" dirty="0">
                <a:sym typeface="Wingdings" panose="05000000000000000000" pitchFamily="2" charset="2"/>
              </a:rPr>
              <a:t>인코더</a:t>
            </a:r>
            <a:r>
              <a:rPr lang="en-US" altLang="ko-KR" dirty="0">
                <a:sym typeface="Wingdings" panose="05000000000000000000" pitchFamily="2" charset="2"/>
              </a:rPr>
              <a:t>W+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space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(18x512)(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style</a:t>
            </a:r>
            <a:r>
              <a:rPr lang="en-US" altLang="ko-KR" dirty="0">
                <a:sym typeface="Wingdings" panose="05000000000000000000" pitchFamily="2" charset="2"/>
              </a:rPr>
              <a:t>)pre-trained StyleGAN2 </a:t>
            </a:r>
            <a:r>
              <a:rPr lang="ko-KR" altLang="en-US" dirty="0">
                <a:sym typeface="Wingdings" panose="05000000000000000000" pitchFamily="2" charset="2"/>
              </a:rPr>
              <a:t>출력 이미지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pixel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r>
              <a:rPr lang="ko-KR" altLang="en-US" dirty="0"/>
              <a:t>기존 연구들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GAN Inversion</a:t>
            </a:r>
            <a:r>
              <a:rPr lang="ko-KR" altLang="en-US" dirty="0"/>
              <a:t>에 </a:t>
            </a:r>
            <a:r>
              <a:rPr lang="en-US" altLang="ko-KR" dirty="0" err="1"/>
              <a:t>StyleGAN</a:t>
            </a:r>
            <a:r>
              <a:rPr lang="ko-KR" altLang="en-US" dirty="0"/>
              <a:t>을 사용하여 </a:t>
            </a:r>
            <a:r>
              <a:rPr lang="en-US" altLang="ko-KR" dirty="0">
                <a:solidFill>
                  <a:srgbClr val="0070C0"/>
                </a:solidFill>
              </a:rPr>
              <a:t>latent vector</a:t>
            </a:r>
            <a:r>
              <a:rPr lang="ko-KR" altLang="en-US" dirty="0">
                <a:solidFill>
                  <a:srgbClr val="0070C0"/>
                </a:solidFill>
              </a:rPr>
              <a:t>을 최적화</a:t>
            </a:r>
            <a:r>
              <a:rPr lang="ko-KR" altLang="en-US" dirty="0"/>
              <a:t>하거나 입력된 이미지가 </a:t>
            </a:r>
            <a:r>
              <a:rPr lang="en-US" altLang="ko-KR" dirty="0"/>
              <a:t>latent space</a:t>
            </a:r>
            <a:r>
              <a:rPr lang="ko-KR" altLang="en-US" dirty="0"/>
              <a:t>에 맵핑이 되도록 </a:t>
            </a:r>
            <a:r>
              <a:rPr lang="en-US" altLang="ko-KR" dirty="0">
                <a:solidFill>
                  <a:srgbClr val="0070C0"/>
                </a:solidFill>
              </a:rPr>
              <a:t>encoder</a:t>
            </a:r>
            <a:r>
              <a:rPr lang="ko-KR" altLang="en-US" dirty="0">
                <a:solidFill>
                  <a:srgbClr val="0070C0"/>
                </a:solidFill>
              </a:rPr>
              <a:t>을 훈련</a:t>
            </a:r>
            <a:r>
              <a:rPr lang="ko-KR" altLang="en-US" dirty="0"/>
              <a:t>시키는 방식 그리고 둘을 융합한 </a:t>
            </a:r>
            <a:r>
              <a:rPr lang="en-US" altLang="ko-KR" dirty="0">
                <a:solidFill>
                  <a:srgbClr val="0070C0"/>
                </a:solidFill>
              </a:rPr>
              <a:t>hybrid</a:t>
            </a:r>
            <a:r>
              <a:rPr lang="en-US" altLang="ko-KR" dirty="0"/>
              <a:t> </a:t>
            </a:r>
            <a:r>
              <a:rPr lang="ko-KR" altLang="en-US" dirty="0"/>
              <a:t>접근법이 있었다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pSp</a:t>
            </a:r>
            <a:r>
              <a:rPr lang="ko-KR" altLang="en-US" dirty="0"/>
              <a:t>에서 제안하는 </a:t>
            </a:r>
            <a:r>
              <a:rPr lang="ko-KR" altLang="en-US" dirty="0">
                <a:solidFill>
                  <a:srgbClr val="FF0000"/>
                </a:solidFill>
              </a:rPr>
              <a:t>새로운 </a:t>
            </a:r>
            <a:r>
              <a:rPr lang="en-US" altLang="ko-KR" dirty="0">
                <a:solidFill>
                  <a:srgbClr val="FF0000"/>
                </a:solidFill>
              </a:rPr>
              <a:t>encoder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: Image to W+ space directly! </a:t>
            </a:r>
            <a:r>
              <a:rPr lang="ko-KR" altLang="en-US" dirty="0">
                <a:sym typeface="Wingdings" panose="05000000000000000000" pitchFamily="2" charset="2"/>
              </a:rPr>
              <a:t>이미지를 입력하여 네트워크에 </a:t>
            </a:r>
            <a:r>
              <a:rPr lang="en-US" altLang="ko-KR" dirty="0">
                <a:sym typeface="Wingdings" panose="05000000000000000000" pitchFamily="2" charset="2"/>
              </a:rPr>
              <a:t>forward</a:t>
            </a:r>
            <a:r>
              <a:rPr lang="ko-KR" altLang="en-US" dirty="0">
                <a:sym typeface="Wingdings" panose="05000000000000000000" pitchFamily="2" charset="2"/>
              </a:rPr>
              <a:t>하면  </a:t>
            </a:r>
            <a:r>
              <a:rPr lang="en-US" altLang="ko-KR" dirty="0">
                <a:sym typeface="Wingdings" panose="05000000000000000000" pitchFamily="2" charset="2"/>
              </a:rPr>
              <a:t>W+ latent domain</a:t>
            </a:r>
            <a:r>
              <a:rPr lang="ko-KR" altLang="en-US" dirty="0">
                <a:sym typeface="Wingdings" panose="05000000000000000000" pitchFamily="2" charset="2"/>
              </a:rPr>
              <a:t>으로 추가 최적화 없이 바로 인코딩이 된다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Pre-trained StyleGAN2 generator</a:t>
            </a:r>
            <a:r>
              <a:rPr lang="ko-KR" altLang="en-US" dirty="0">
                <a:sym typeface="Wingdings" panose="05000000000000000000" pitchFamily="2" charset="2"/>
              </a:rPr>
              <a:t>을 활용 </a:t>
            </a:r>
            <a:r>
              <a:rPr lang="en-US" altLang="ko-KR" dirty="0">
                <a:sym typeface="Wingdings" panose="05000000000000000000" pitchFamily="2" charset="2"/>
              </a:rPr>
              <a:t>: G(E(x))=</a:t>
            </a:r>
            <a:r>
              <a:rPr lang="en-US" altLang="ko-KR" dirty="0" err="1">
                <a:sym typeface="Wingdings" panose="05000000000000000000" pitchFamily="2" charset="2"/>
              </a:rPr>
              <a:t>pSp</a:t>
            </a:r>
            <a:r>
              <a:rPr lang="en-US" altLang="ko-KR" dirty="0">
                <a:sym typeface="Wingdings" panose="05000000000000000000" pitchFamily="2" charset="2"/>
              </a:rPr>
              <a:t>(x)</a:t>
            </a:r>
          </a:p>
          <a:p>
            <a:r>
              <a:rPr lang="en-US" altLang="ko-KR" dirty="0"/>
              <a:t> Identity loss </a:t>
            </a:r>
            <a:r>
              <a:rPr lang="ko-KR" altLang="en-US" dirty="0"/>
              <a:t>사용 </a:t>
            </a:r>
            <a:r>
              <a:rPr lang="en-US" altLang="ko-KR" dirty="0">
                <a:sym typeface="Wingdings" panose="05000000000000000000" pitchFamily="2" charset="2"/>
              </a:rPr>
              <a:t> reconstruction </a:t>
            </a:r>
            <a:r>
              <a:rPr lang="ko-KR" altLang="en-US" dirty="0">
                <a:sym typeface="Wingdings" panose="05000000000000000000" pitchFamily="2" charset="2"/>
              </a:rPr>
              <a:t>성능 향상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4CC5E-B5D8-60AD-175E-0550F010D124}"/>
              </a:ext>
            </a:extLst>
          </p:cNvPr>
          <p:cNvSpPr txBox="1"/>
          <p:nvPr/>
        </p:nvSpPr>
        <p:spPr>
          <a:xfrm>
            <a:off x="8809417" y="6454283"/>
            <a:ext cx="33825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u="none" strike="noStrike" dirty="0">
                <a:effectLst/>
                <a:latin typeface="나눔스퀘어_ac Light" panose="020B0600000101010101" pitchFamily="50" charset="-127"/>
                <a:hlinkClick r:id="rId3"/>
              </a:rPr>
              <a:t>https://arxiv.org/abs/2008.00951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311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AA345-096C-D436-258A-A10FB988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pSp</a:t>
            </a:r>
            <a:r>
              <a:rPr lang="en-US" altLang="ko-KR" dirty="0"/>
              <a:t> Architecture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4CC5E-B5D8-60AD-175E-0550F010D124}"/>
              </a:ext>
            </a:extLst>
          </p:cNvPr>
          <p:cNvSpPr txBox="1"/>
          <p:nvPr/>
        </p:nvSpPr>
        <p:spPr>
          <a:xfrm>
            <a:off x="8809417" y="6454283"/>
            <a:ext cx="33825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u="none" strike="noStrike" dirty="0">
                <a:effectLst/>
                <a:latin typeface="나눔스퀘어_ac Light" panose="020B0600000101010101" pitchFamily="50" charset="-127"/>
                <a:hlinkClick r:id="rId3"/>
              </a:rPr>
              <a:t>https://arxiv.org/abs/2008.00951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DE00997-2C03-5DED-B9A5-86E9D15026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731"/>
          <a:stretch/>
        </p:blipFill>
        <p:spPr>
          <a:xfrm>
            <a:off x="1391661" y="1382871"/>
            <a:ext cx="9408675" cy="29568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3C3F4C-775B-DE37-F201-FA3C0DA6B230}"/>
              </a:ext>
            </a:extLst>
          </p:cNvPr>
          <p:cNvSpPr txBox="1"/>
          <p:nvPr/>
        </p:nvSpPr>
        <p:spPr>
          <a:xfrm>
            <a:off x="2166793" y="4519823"/>
            <a:ext cx="85162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pSp</a:t>
            </a:r>
            <a:r>
              <a:rPr lang="en-US" altLang="ko-KR" dirty="0"/>
              <a:t> encoder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FPN (Feature Pyramid Network) </a:t>
            </a:r>
            <a:r>
              <a:rPr lang="ko-KR" altLang="en-US" dirty="0" err="1"/>
              <a:t>아키텍쳐</a:t>
            </a:r>
            <a:r>
              <a:rPr lang="ko-KR" altLang="en-US" dirty="0"/>
              <a:t> 활용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Mapping network</a:t>
            </a:r>
            <a:r>
              <a:rPr lang="ko-KR" altLang="en-US" dirty="0"/>
              <a:t>인 </a:t>
            </a:r>
            <a:r>
              <a:rPr lang="en-US" altLang="ko-KR" dirty="0"/>
              <a:t>map2style</a:t>
            </a:r>
            <a:r>
              <a:rPr lang="ko-KR" altLang="en-US" dirty="0"/>
              <a:t>은 해당 </a:t>
            </a:r>
            <a:r>
              <a:rPr lang="en-US" altLang="ko-KR" dirty="0"/>
              <a:t>feature map</a:t>
            </a:r>
            <a:r>
              <a:rPr lang="ko-KR" altLang="en-US" dirty="0"/>
              <a:t>으로 부터 </a:t>
            </a:r>
            <a:r>
              <a:rPr lang="en-US" altLang="ko-KR" dirty="0"/>
              <a:t>style</a:t>
            </a:r>
            <a:r>
              <a:rPr lang="ko-KR" altLang="en-US" dirty="0"/>
              <a:t>을 추출한다</a:t>
            </a:r>
            <a:r>
              <a:rPr lang="en-US" altLang="ko-KR" dirty="0"/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Small feature map </a:t>
            </a:r>
            <a:r>
              <a:rPr lang="en-US" altLang="ko-KR" dirty="0">
                <a:sym typeface="Wingdings" panose="05000000000000000000" pitchFamily="2" charset="2"/>
              </a:rPr>
              <a:t> styles (0~2) : coarse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ym typeface="Wingdings" panose="05000000000000000000" pitchFamily="2" charset="2"/>
              </a:rPr>
              <a:t>Medium feature map  styles (3~6) : medium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ym typeface="Wingdings" panose="05000000000000000000" pitchFamily="2" charset="2"/>
              </a:rPr>
              <a:t>Largest feature map  styles (7~18) : fine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ym typeface="Wingdings" panose="05000000000000000000" pitchFamily="2" charset="2"/>
              </a:rPr>
              <a:t>512 vector</a:t>
            </a:r>
            <a:r>
              <a:rPr lang="ko-KR" altLang="en-US" dirty="0">
                <a:sym typeface="Wingdings" panose="05000000000000000000" pitchFamily="2" charset="2"/>
              </a:rPr>
              <a:t>이 총 </a:t>
            </a:r>
            <a:r>
              <a:rPr lang="en-US" altLang="ko-KR" dirty="0">
                <a:sym typeface="Wingdings" panose="05000000000000000000" pitchFamily="2" charset="2"/>
              </a:rPr>
              <a:t>18</a:t>
            </a:r>
            <a:r>
              <a:rPr lang="ko-KR" altLang="en-US" dirty="0">
                <a:sym typeface="Wingdings" panose="05000000000000000000" pitchFamily="2" charset="2"/>
              </a:rPr>
              <a:t>개 생성되고 </a:t>
            </a:r>
            <a:r>
              <a:rPr lang="en-US" altLang="ko-KR" dirty="0" err="1">
                <a:sym typeface="Wingdings" panose="05000000000000000000" pitchFamily="2" charset="2"/>
              </a:rPr>
              <a:t>StyleGAN</a:t>
            </a:r>
            <a:r>
              <a:rPr lang="en-US" altLang="ko-KR" dirty="0">
                <a:sym typeface="Wingdings" panose="05000000000000000000" pitchFamily="2" charset="2"/>
              </a:rPr>
              <a:t> generator</a:t>
            </a:r>
            <a:r>
              <a:rPr lang="ko-KR" altLang="en-US" dirty="0">
                <a:sym typeface="Wingdings" panose="05000000000000000000" pitchFamily="2" charset="2"/>
              </a:rPr>
              <a:t>에 들어간다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193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AA345-096C-D436-258A-A10FB988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pSp</a:t>
            </a:r>
            <a:r>
              <a:rPr lang="en-US" altLang="ko-KR" dirty="0"/>
              <a:t> loss functions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4CC5E-B5D8-60AD-175E-0550F010D124}"/>
              </a:ext>
            </a:extLst>
          </p:cNvPr>
          <p:cNvSpPr txBox="1"/>
          <p:nvPr/>
        </p:nvSpPr>
        <p:spPr>
          <a:xfrm>
            <a:off x="8809417" y="6454283"/>
            <a:ext cx="33825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u="none" strike="noStrike" dirty="0">
                <a:effectLst/>
                <a:latin typeface="나눔스퀘어_ac Light" panose="020B0600000101010101" pitchFamily="50" charset="-127"/>
                <a:hlinkClick r:id="rId3"/>
              </a:rPr>
              <a:t>https://arxiv.org/abs/2008.00951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3FCFA7-E306-DB35-45DE-A3A9E14B8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325" r="882"/>
          <a:stretch/>
        </p:blipFill>
        <p:spPr>
          <a:xfrm>
            <a:off x="838200" y="2195657"/>
            <a:ext cx="2937867" cy="3739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D1487A8-CE3E-7F8E-D7D5-67D822C41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210035"/>
            <a:ext cx="3614169" cy="3706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17FEED2-EE74-CC73-A757-8D74D2D50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909" y="4325595"/>
            <a:ext cx="2654300" cy="304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9378E04-B39E-A8D6-7966-80F3C7A77D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909" y="5263694"/>
            <a:ext cx="3645380" cy="39543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25C4B81-F4F9-EC95-790F-7501BDA4EF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090" y="5876738"/>
            <a:ext cx="5897001" cy="36933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C10D2B8-099A-8937-55D8-39D3DE0932B0}"/>
              </a:ext>
            </a:extLst>
          </p:cNvPr>
          <p:cNvSpPr txBox="1"/>
          <p:nvPr/>
        </p:nvSpPr>
        <p:spPr>
          <a:xfrm>
            <a:off x="838199" y="1628747"/>
            <a:ext cx="8459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EECED4"/>
                </a:highlight>
                <a:uLnTx/>
                <a:uFillTx/>
                <a:latin typeface="나눔스퀘어_ac"/>
                <a:ea typeface="나눔스퀘어_ac"/>
                <a:cs typeface="+mn-cs"/>
              </a:rPr>
              <a:t>(1)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EECED4"/>
                </a:highlight>
                <a:uLnTx/>
                <a:uFillTx/>
                <a:latin typeface="나눔스퀘어_ac"/>
                <a:ea typeface="나눔스퀘어_ac"/>
                <a:cs typeface="+mn-cs"/>
              </a:rPr>
              <a:t> </a:t>
            </a:r>
            <a:r>
              <a:rPr lang="en-US" altLang="ko-KR" b="1" dirty="0">
                <a:solidFill>
                  <a:prstClr val="black"/>
                </a:solidFill>
                <a:highlight>
                  <a:srgbClr val="EECED4"/>
                </a:highlight>
                <a:latin typeface="나눔스퀘어_ac"/>
                <a:ea typeface="나눔스퀘어_ac"/>
              </a:rPr>
              <a:t>L2</a:t>
            </a:r>
            <a:r>
              <a:rPr lang="ko-KR" altLang="en-US" b="1" dirty="0">
                <a:solidFill>
                  <a:prstClr val="black"/>
                </a:solidFill>
                <a:highlight>
                  <a:srgbClr val="EECED4"/>
                </a:highlight>
                <a:latin typeface="나눔스퀘어_ac"/>
                <a:ea typeface="나눔스퀘어_ac"/>
              </a:rPr>
              <a:t> </a:t>
            </a:r>
            <a:r>
              <a:rPr lang="en-US" altLang="ko-KR" b="1" dirty="0">
                <a:solidFill>
                  <a:prstClr val="black"/>
                </a:solidFill>
                <a:highlight>
                  <a:srgbClr val="EECED4"/>
                </a:highlight>
                <a:latin typeface="나눔스퀘어_ac"/>
                <a:ea typeface="나눔스퀘어_ac"/>
              </a:rPr>
              <a:t>loss </a:t>
            </a:r>
            <a:r>
              <a:rPr lang="en-US" altLang="ko-KR" b="1" dirty="0">
                <a:solidFill>
                  <a:prstClr val="black"/>
                </a:solidFill>
                <a:latin typeface="나눔스퀘어_ac"/>
                <a:ea typeface="나눔스퀘어_ac"/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_ac"/>
                <a:ea typeface="나눔스퀘어_ac"/>
                <a:sym typeface="Wingdings" panose="05000000000000000000" pitchFamily="2" charset="2"/>
              </a:rPr>
              <a:t>원본 이미지와 생성된 이미지 사이의 픽셀단위 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_ac"/>
                <a:ea typeface="나눔스퀘어_ac"/>
                <a:sym typeface="Wingdings" panose="05000000000000000000" pitchFamily="2" charset="2"/>
              </a:rPr>
              <a:t>L2 loss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265694-1977-4FBE-6D6C-7A6785339515}"/>
              </a:ext>
            </a:extLst>
          </p:cNvPr>
          <p:cNvSpPr txBox="1"/>
          <p:nvPr/>
        </p:nvSpPr>
        <p:spPr>
          <a:xfrm>
            <a:off x="838200" y="2675729"/>
            <a:ext cx="11800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EECED4"/>
                </a:highlight>
                <a:uLnTx/>
                <a:uFillTx/>
                <a:latin typeface="나눔스퀘어_ac"/>
                <a:ea typeface="나눔스퀘어_ac"/>
                <a:cs typeface="+mn-cs"/>
              </a:rPr>
              <a:t>(2)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EECED4"/>
                </a:highlight>
                <a:uLnTx/>
                <a:uFillTx/>
                <a:latin typeface="나눔스퀘어_ac"/>
                <a:ea typeface="나눔스퀘어_ac"/>
                <a:cs typeface="+mn-cs"/>
              </a:rPr>
              <a:t> </a:t>
            </a:r>
            <a:r>
              <a:rPr lang="en-US" altLang="ko-KR" b="1" dirty="0">
                <a:solidFill>
                  <a:prstClr val="black"/>
                </a:solidFill>
                <a:highlight>
                  <a:srgbClr val="EECED4"/>
                </a:highlight>
                <a:latin typeface="나눔스퀘어_ac"/>
                <a:ea typeface="나눔스퀘어_ac"/>
              </a:rPr>
              <a:t>LPIPS loss</a:t>
            </a:r>
            <a:r>
              <a:rPr lang="en-US" altLang="ko-KR" b="1" dirty="0">
                <a:solidFill>
                  <a:prstClr val="black"/>
                </a:solidFill>
                <a:latin typeface="나눔스퀘어_ac"/>
                <a:ea typeface="나눔스퀘어_ac"/>
                <a:sym typeface="Wingdings" panose="05000000000000000000" pitchFamily="2" charset="2"/>
              </a:rPr>
              <a:t>  </a:t>
            </a:r>
            <a:r>
              <a:rPr lang="ko-KR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_ac"/>
                <a:ea typeface="나눔스퀘어_ac"/>
                <a:sym typeface="Wingdings" panose="05000000000000000000" pitchFamily="2" charset="2"/>
              </a:rPr>
              <a:t>생성된 이미지의 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_ac"/>
                <a:ea typeface="나눔스퀘어_ac"/>
                <a:sym typeface="Wingdings" panose="05000000000000000000" pitchFamily="2" charset="2"/>
              </a:rPr>
              <a:t>quality</a:t>
            </a:r>
            <a:r>
              <a:rPr lang="ko-KR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_ac"/>
                <a:ea typeface="나눔스퀘어_ac"/>
                <a:sym typeface="Wingdings" panose="05000000000000000000" pitchFamily="2" charset="2"/>
              </a:rPr>
              <a:t>를 올리기 위해 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_ac"/>
                <a:ea typeface="나눔스퀘어_ac"/>
                <a:sym typeface="Wingdings" panose="05000000000000000000" pitchFamily="2" charset="2"/>
              </a:rPr>
              <a:t>Perceptual similarities </a:t>
            </a:r>
            <a:r>
              <a:rPr lang="ko-KR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_ac"/>
                <a:ea typeface="나눔스퀘어_ac"/>
                <a:sym typeface="Wingdings" panose="05000000000000000000" pitchFamily="2" charset="2"/>
              </a:rPr>
              <a:t>학습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EECED4"/>
              </a:highlight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598977-4E97-2378-F99F-FB29757EEDC1}"/>
              </a:ext>
            </a:extLst>
          </p:cNvPr>
          <p:cNvSpPr txBox="1"/>
          <p:nvPr/>
        </p:nvSpPr>
        <p:spPr>
          <a:xfrm>
            <a:off x="838200" y="4796617"/>
            <a:ext cx="8604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EECED4"/>
                </a:highlight>
                <a:uLnTx/>
                <a:uFillTx/>
                <a:latin typeface="나눔스퀘어_ac"/>
                <a:ea typeface="나눔스퀘어_ac"/>
                <a:cs typeface="+mn-cs"/>
              </a:rPr>
              <a:t>(4)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EECED4"/>
                </a:highlight>
                <a:uLnTx/>
                <a:uFillTx/>
                <a:latin typeface="나눔스퀘어_ac"/>
                <a:ea typeface="나눔스퀘어_ac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EECED4"/>
                </a:highlight>
                <a:uLnTx/>
                <a:uFillTx/>
                <a:latin typeface="나눔스퀘어_ac"/>
                <a:ea typeface="나눔스퀘어_ac"/>
                <a:cs typeface="+mn-cs"/>
              </a:rPr>
              <a:t>ID</a:t>
            </a:r>
            <a:r>
              <a:rPr lang="ko-KR" altLang="en-US" b="1" dirty="0">
                <a:solidFill>
                  <a:prstClr val="black"/>
                </a:solidFill>
                <a:highlight>
                  <a:srgbClr val="EECED4"/>
                </a:highlight>
                <a:latin typeface="나눔스퀘어_ac"/>
                <a:ea typeface="나눔스퀘어_ac"/>
              </a:rPr>
              <a:t> </a:t>
            </a:r>
            <a:r>
              <a:rPr lang="en-US" altLang="ko-KR" b="1" dirty="0">
                <a:solidFill>
                  <a:prstClr val="black"/>
                </a:solidFill>
                <a:highlight>
                  <a:srgbClr val="EECED4"/>
                </a:highlight>
                <a:latin typeface="나눔스퀘어_ac"/>
                <a:ea typeface="나눔스퀘어_ac"/>
              </a:rPr>
              <a:t>loss</a:t>
            </a:r>
            <a:r>
              <a:rPr lang="en-US" altLang="ko-KR" b="1" dirty="0">
                <a:solidFill>
                  <a:prstClr val="black"/>
                </a:solidFill>
                <a:latin typeface="나눔스퀘어_ac"/>
                <a:ea typeface="나눔스퀘어_ac"/>
                <a:sym typeface="Wingdings" panose="05000000000000000000" pitchFamily="2" charset="2"/>
              </a:rPr>
              <a:t>  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_ac"/>
                <a:ea typeface="나눔스퀘어_ac"/>
                <a:sym typeface="Wingdings" panose="05000000000000000000" pitchFamily="2" charset="2"/>
              </a:rPr>
              <a:t>facial identity</a:t>
            </a:r>
            <a:r>
              <a:rPr lang="ko-KR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_ac"/>
                <a:ea typeface="나눔스퀘어_ac"/>
                <a:sym typeface="Wingdings" panose="05000000000000000000" pitchFamily="2" charset="2"/>
              </a:rPr>
              <a:t>를 유지하기 위해 </a:t>
            </a:r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_ac"/>
                <a:ea typeface="나눔스퀘어_ac"/>
                <a:sym typeface="Wingdings" panose="05000000000000000000" pitchFamily="2" charset="2"/>
              </a:rPr>
              <a:t>cosine similarity </a:t>
            </a:r>
            <a:r>
              <a:rPr lang="ko-KR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_ac"/>
                <a:ea typeface="나눔스퀘어_ac"/>
                <a:sym typeface="Wingdings" panose="05000000000000000000" pitchFamily="2" charset="2"/>
              </a:rPr>
              <a:t>사용  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EECED4"/>
              </a:highlight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E6669B-2E3D-BEAB-4B80-070D8B9BA327}"/>
                  </a:ext>
                </a:extLst>
              </p:cNvPr>
              <p:cNvSpPr txBox="1"/>
              <p:nvPr/>
            </p:nvSpPr>
            <p:spPr>
              <a:xfrm>
                <a:off x="838199" y="3758685"/>
                <a:ext cx="107502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EECED4"/>
                    </a:highlight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(3)</a:t>
                </a:r>
                <a:r>
                  <a: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EECED4"/>
                    </a:highlight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 </a:t>
                </a:r>
                <a:r>
                  <a:rPr lang="en-US" altLang="ko-KR" b="1" dirty="0">
                    <a:solidFill>
                      <a:prstClr val="black"/>
                    </a:solidFill>
                    <a:highlight>
                      <a:srgbClr val="EECED4"/>
                    </a:highlight>
                    <a:latin typeface="나눔스퀘어_ac"/>
                    <a:ea typeface="나눔스퀘어_ac"/>
                  </a:rPr>
                  <a:t>R</a:t>
                </a: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EECED4"/>
                    </a:highlight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e</a:t>
                </a:r>
                <a:r>
                  <a:rPr lang="en-US" altLang="ko-KR" b="1" dirty="0" err="1">
                    <a:solidFill>
                      <a:prstClr val="black"/>
                    </a:solidFill>
                    <a:highlight>
                      <a:srgbClr val="EECED4"/>
                    </a:highlight>
                    <a:latin typeface="나눔스퀘어_ac"/>
                    <a:ea typeface="나눔스퀘어_ac"/>
                  </a:rPr>
                  <a:t>gularization</a:t>
                </a:r>
                <a:r>
                  <a:rPr lang="ko-KR" altLang="en-US" b="1" dirty="0">
                    <a:solidFill>
                      <a:prstClr val="black"/>
                    </a:solidFill>
                    <a:highlight>
                      <a:srgbClr val="EECED4"/>
                    </a:highlight>
                    <a:latin typeface="나눔스퀘어_ac"/>
                    <a:ea typeface="나눔스퀘어_ac"/>
                  </a:rPr>
                  <a:t> </a:t>
                </a:r>
                <a:r>
                  <a:rPr lang="en-US" altLang="ko-KR" b="1" dirty="0">
                    <a:solidFill>
                      <a:prstClr val="black"/>
                    </a:solidFill>
                    <a:highlight>
                      <a:srgbClr val="EECED4"/>
                    </a:highlight>
                    <a:latin typeface="나눔스퀘어_ac"/>
                    <a:ea typeface="나눔스퀘어_ac"/>
                  </a:rPr>
                  <a:t>loss</a:t>
                </a:r>
                <a:r>
                  <a:rPr lang="en-US" altLang="ko-KR" b="1" dirty="0">
                    <a:solidFill>
                      <a:prstClr val="black"/>
                    </a:solidFill>
                    <a:latin typeface="나눔스퀘어_ac"/>
                    <a:ea typeface="나눔스퀘어_ac"/>
                    <a:sym typeface="Wingdings" panose="05000000000000000000" pitchFamily="2" charset="2"/>
                  </a:rPr>
                  <a:t>  </a:t>
                </a:r>
                <a:r>
                  <a:rPr lang="en-US" altLang="ko-KR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나눔스퀘어_ac"/>
                    <a:ea typeface="나눔스퀘어_ac"/>
                    <a:sym typeface="Wingdings" panose="05000000000000000000" pitchFamily="2" charset="2"/>
                  </a:rPr>
                  <a:t>Encoder</a:t>
                </a:r>
                <a:r>
                  <a:rPr lang="ko-KR" altLang="en-US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나눔스퀘어_ac"/>
                    <a:ea typeface="나눔스퀘어_ac"/>
                    <a:sym typeface="Wingdings" panose="05000000000000000000" pitchFamily="2" charset="2"/>
                  </a:rPr>
                  <a:t>이 </a:t>
                </a:r>
                <a:r>
                  <a:rPr lang="en-US" altLang="ko-KR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나눔스퀘어_ac"/>
                    <a:ea typeface="나눔스퀘어_ac"/>
                    <a:sym typeface="Wingdings" panose="05000000000000000000" pitchFamily="2" charset="2"/>
                  </a:rPr>
                  <a:t>average latent vector(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b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US" altLang="ko-KR" b="1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altLang="ko-KR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나눔스퀘어_ac"/>
                    <a:ea typeface="나눔스퀘어_ac"/>
                    <a:sym typeface="Wingdings" panose="05000000000000000000" pitchFamily="2" charset="2"/>
                  </a:rPr>
                  <a:t>)</a:t>
                </a:r>
                <a:r>
                  <a:rPr lang="ko-KR" altLang="en-US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나눔스퀘어_ac"/>
                    <a:ea typeface="나눔스퀘어_ac"/>
                    <a:sym typeface="Wingdings" panose="05000000000000000000" pitchFamily="2" charset="2"/>
                  </a:rPr>
                  <a:t>에 가까운 </a:t>
                </a:r>
                <a:r>
                  <a:rPr lang="en-US" altLang="ko-KR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나눔스퀘어_ac"/>
                    <a:ea typeface="나눔스퀘어_ac"/>
                    <a:sym typeface="Wingdings" panose="05000000000000000000" pitchFamily="2" charset="2"/>
                  </a:rPr>
                  <a:t>latent style vector</a:t>
                </a:r>
                <a:r>
                  <a:rPr lang="ko-KR" altLang="en-US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나눔스퀘어_ac"/>
                    <a:ea typeface="나눔스퀘어_ac"/>
                    <a:sym typeface="Wingdings" panose="05000000000000000000" pitchFamily="2" charset="2"/>
                  </a:rPr>
                  <a:t>을 출력하도록 함</a:t>
                </a:r>
                <a:r>
                  <a:rPr lang="en-US" altLang="ko-KR" b="1" dirty="0">
                    <a:solidFill>
                      <a:prstClr val="black"/>
                    </a:solidFill>
                    <a:highlight>
                      <a:srgbClr val="EECED4"/>
                    </a:highlight>
                    <a:latin typeface="나눔스퀘어_ac"/>
                    <a:ea typeface="나눔스퀘어_ac"/>
                    <a:sym typeface="Wingdings" panose="05000000000000000000" pitchFamily="2" charset="2"/>
                  </a:rPr>
                  <a:t> </a:t>
                </a:r>
                <a:endPara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EECED4"/>
                  </a:highlight>
                  <a:uLnTx/>
                  <a:uFillTx/>
                  <a:latin typeface="나눔스퀘어_ac"/>
                  <a:ea typeface="나눔스퀘어_ac"/>
                  <a:cs typeface="+mn-cs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E6669B-2E3D-BEAB-4B80-070D8B9BA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758685"/>
                <a:ext cx="10750237" cy="369332"/>
              </a:xfrm>
              <a:prstGeom prst="rect">
                <a:avLst/>
              </a:prstGeom>
              <a:blipFill>
                <a:blip r:embed="rId9"/>
                <a:stretch>
                  <a:fillRect l="-454" t="-11667" r="-397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F2A48BB-9EF9-21E8-5443-64F73E68A780}"/>
              </a:ext>
            </a:extLst>
          </p:cNvPr>
          <p:cNvSpPr txBox="1"/>
          <p:nvPr/>
        </p:nvSpPr>
        <p:spPr>
          <a:xfrm>
            <a:off x="918909" y="5876738"/>
            <a:ext cx="5137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highlight>
                  <a:srgbClr val="EECED4"/>
                </a:highlight>
                <a:latin typeface="나눔스퀘어_ac"/>
                <a:ea typeface="나눔스퀘어_ac"/>
                <a:sym typeface="Wingdings" panose="05000000000000000000" pitchFamily="2" charset="2"/>
              </a:rPr>
              <a:t> Total loss function : (1)+(2)+(3)+(4)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EECED4"/>
              </a:highlight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0BEA71-A416-93F3-6EA1-558AD79A6581}"/>
              </a:ext>
            </a:extLst>
          </p:cNvPr>
          <p:cNvSpPr txBox="1"/>
          <p:nvPr/>
        </p:nvSpPr>
        <p:spPr>
          <a:xfrm>
            <a:off x="5469634" y="3194688"/>
            <a:ext cx="38282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_ac"/>
                <a:ea typeface="나눔스퀘어_ac"/>
                <a:sym typeface="Wingdings" panose="05000000000000000000" pitchFamily="2" charset="2"/>
              </a:rPr>
              <a:t>F() : Perceptual feature extractor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A68524-5664-98D0-3AD8-739B3498D804}"/>
              </a:ext>
            </a:extLst>
          </p:cNvPr>
          <p:cNvSpPr txBox="1"/>
          <p:nvPr/>
        </p:nvSpPr>
        <p:spPr>
          <a:xfrm>
            <a:off x="5469633" y="5263694"/>
            <a:ext cx="38282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_ac"/>
                <a:ea typeface="나눔스퀘어_ac"/>
                <a:sym typeface="Wingdings" panose="05000000000000000000" pitchFamily="2" charset="2"/>
              </a:rPr>
              <a:t>R() : Pre-trained </a:t>
            </a:r>
            <a:r>
              <a:rPr lang="en-US" altLang="ko-KR" dirty="0" err="1">
                <a:latin typeface="나눔스퀘어_ac"/>
                <a:ea typeface="나눔스퀘어_ac"/>
                <a:sym typeface="Wingdings" panose="05000000000000000000" pitchFamily="2" charset="2"/>
              </a:rPr>
              <a:t>ArcFace</a:t>
            </a:r>
            <a:r>
              <a:rPr lang="en-US" altLang="ko-KR" dirty="0">
                <a:latin typeface="나눔스퀘어_ac"/>
                <a:ea typeface="나눔스퀘어_ac"/>
                <a:sym typeface="Wingdings" panose="05000000000000000000" pitchFamily="2" charset="2"/>
              </a:rPr>
              <a:t> Network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9016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AA345-096C-D436-258A-A10FB988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Designing an Encoder</a:t>
            </a:r>
            <a:br>
              <a:rPr lang="en-US" altLang="ko-KR" dirty="0"/>
            </a:br>
            <a:r>
              <a:rPr lang="en-US" altLang="ko-KR" dirty="0"/>
              <a:t>for </a:t>
            </a:r>
            <a:r>
              <a:rPr lang="en-US" altLang="ko-KR" dirty="0" err="1"/>
              <a:t>StyleGAN</a:t>
            </a:r>
            <a:r>
              <a:rPr lang="en-US" altLang="ko-KR" dirty="0"/>
              <a:t> Image Manipulation (e4e) </a:t>
            </a:r>
            <a:r>
              <a:rPr lang="en-US" altLang="ko-KR" u="sng" dirty="0"/>
              <a:t>Review</a:t>
            </a:r>
            <a:endParaRPr lang="ko-KR" altLang="en-US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E3AD1B83-F943-2D5C-B23E-604759EAFD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7504" y="2082954"/>
                <a:ext cx="10856992" cy="4226473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Why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e4e</a:t>
                </a:r>
                <a:r>
                  <a:rPr lang="en-US" altLang="ko-KR" dirty="0"/>
                  <a:t>? : Encoder for Editing.</a:t>
                </a:r>
              </a:p>
              <a:p>
                <a:r>
                  <a:rPr lang="ko-KR" altLang="en-US" dirty="0"/>
                  <a:t>모델의 구성은 </a:t>
                </a:r>
                <a:r>
                  <a:rPr lang="en-US" altLang="ko-KR" dirty="0" err="1">
                    <a:solidFill>
                      <a:srgbClr val="FF0000"/>
                    </a:solidFill>
                  </a:rPr>
                  <a:t>pSp</a:t>
                </a:r>
                <a:r>
                  <a:rPr lang="ko-KR" altLang="en-US" dirty="0">
                    <a:solidFill>
                      <a:srgbClr val="FF0000"/>
                    </a:solidFill>
                  </a:rPr>
                  <a:t>와 유사</a:t>
                </a:r>
                <a:r>
                  <a:rPr lang="ko-KR" altLang="en-US" dirty="0"/>
                  <a:t>하지만 훈련하는 방식과 손실 함수에서 차이가 있으며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기존에 비해 이미지의 재현과 편집 사이의 균형을 맞추고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더 뛰어난 성능을 보여준다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목표 </a:t>
                </a:r>
                <a:r>
                  <a:rPr lang="en-US" altLang="ko-KR" dirty="0"/>
                  <a:t>: GAN Inversion</a:t>
                </a:r>
                <a:r>
                  <a:rPr lang="ko-KR" altLang="en-US" dirty="0"/>
                  <a:t>으로 구한 </a:t>
                </a:r>
                <a:r>
                  <a:rPr lang="en-US" altLang="ko-KR" dirty="0"/>
                  <a:t>latent vector w</a:t>
                </a:r>
                <a:r>
                  <a:rPr lang="ko-KR" altLang="en-US" dirty="0"/>
                  <a:t>은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reconstruction</a:t>
                </a:r>
                <a:r>
                  <a:rPr lang="ko-KR" altLang="en-US" dirty="0"/>
                  <a:t>과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editability</a:t>
                </a:r>
                <a:r>
                  <a:rPr lang="ko-KR" altLang="en-US" dirty="0"/>
                  <a:t> 성능이 좋아야 한다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입력된 이미지와 생성된 이미지의 차이는</a:t>
                </a:r>
                <a:r>
                  <a:rPr lang="en-US" altLang="ko-KR" dirty="0"/>
                  <a:t> </a:t>
                </a:r>
                <a:r>
                  <a:rPr lang="en-US" altLang="ko-KR" dirty="0">
                    <a:solidFill>
                      <a:schemeClr val="accent1"/>
                    </a:solidFill>
                  </a:rPr>
                  <a:t>distortion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생성된 이미지가 입력된 이미지와 얼마나 </a:t>
                </a:r>
                <a:r>
                  <a:rPr lang="ko-KR" altLang="en-US" dirty="0" err="1"/>
                  <a:t>비슷한지는</a:t>
                </a:r>
                <a:r>
                  <a:rPr lang="ko-KR" altLang="en-US" dirty="0"/>
                  <a:t> </a:t>
                </a:r>
                <a:r>
                  <a:rPr lang="en-US" altLang="ko-KR" dirty="0">
                    <a:solidFill>
                      <a:schemeClr val="accent1"/>
                    </a:solidFill>
                  </a:rPr>
                  <a:t>perceptual quality</a:t>
                </a:r>
                <a:r>
                  <a:rPr lang="ko-KR" altLang="en-US" dirty="0"/>
                  <a:t>로 정의된다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하지만 </a:t>
                </a:r>
                <a:r>
                  <a:rPr lang="en-US" altLang="ko-KR" dirty="0"/>
                  <a:t>distortion</a:t>
                </a:r>
                <a:r>
                  <a:rPr lang="ko-KR" altLang="en-US" dirty="0"/>
                  <a:t>과 </a:t>
                </a:r>
                <a:r>
                  <a:rPr lang="en-US" altLang="ko-KR" dirty="0"/>
                  <a:t>perceptual quality </a:t>
                </a:r>
                <a:r>
                  <a:rPr lang="ko-KR" altLang="en-US" dirty="0"/>
                  <a:t>간에 </a:t>
                </a:r>
                <a:r>
                  <a:rPr lang="en-US" altLang="ko-KR" dirty="0">
                    <a:solidFill>
                      <a:schemeClr val="accent1"/>
                    </a:solidFill>
                  </a:rPr>
                  <a:t>trade-off </a:t>
                </a:r>
                <a:r>
                  <a:rPr lang="ko-KR" altLang="en-US" dirty="0"/>
                  <a:t>관계가 있다</a:t>
                </a:r>
                <a:r>
                  <a:rPr lang="en-US" altLang="ko-KR" dirty="0"/>
                  <a:t>. Distortion</a:t>
                </a:r>
                <a:r>
                  <a:rPr lang="ko-KR" altLang="en-US" dirty="0"/>
                  <a:t>을 낮추기 위해 </a:t>
                </a:r>
                <a:r>
                  <a:rPr lang="en-US" altLang="ko-KR" dirty="0"/>
                  <a:t>perceptual quality</a:t>
                </a:r>
                <a:r>
                  <a:rPr lang="ko-KR" altLang="en-US" dirty="0"/>
                  <a:t>와 </a:t>
                </a:r>
                <a:r>
                  <a:rPr lang="en-US" altLang="ko-KR" dirty="0"/>
                  <a:t>editability</a:t>
                </a:r>
                <a:r>
                  <a:rPr lang="ko-KR" altLang="en-US" dirty="0"/>
                  <a:t>를 희생하지 않는 방법으로는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w</a:t>
                </a:r>
                <a:r>
                  <a:rPr lang="ko-KR" altLang="en-US" dirty="0">
                    <a:solidFill>
                      <a:srgbClr val="FF0000"/>
                    </a:solidFill>
                  </a:rPr>
                  <a:t>가 최대한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W </a:t>
                </a:r>
                <a:r>
                  <a:rPr lang="ko-KR" altLang="en-US" dirty="0">
                    <a:solidFill>
                      <a:srgbClr val="FF0000"/>
                    </a:solidFill>
                  </a:rPr>
                  <a:t>분포와 가까워져야 한다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기존의 인코더 기반 방법들은 이미지를 입력 받아 서로 다른 </a:t>
                </a:r>
                <a:r>
                  <a:rPr lang="en-US" altLang="ko-KR" dirty="0"/>
                  <a:t>style vector</a:t>
                </a:r>
                <a:r>
                  <a:rPr lang="ko-KR" altLang="en-US" dirty="0"/>
                  <a:t>들을 생성하지만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이 방법은 각 벡터들 간의 분포가 넓은 단점이 있다</a:t>
                </a:r>
                <a:r>
                  <a:rPr lang="en-US" altLang="ko-KR" dirty="0"/>
                  <a:t>. e4e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offset</a:t>
                </a:r>
                <a:r>
                  <a:rPr lang="ko-KR" altLang="en-US" dirty="0"/>
                  <a:t>들을 배워 이미지 </a:t>
                </a:r>
                <a:r>
                  <a:rPr lang="en-US" altLang="ko-KR" dirty="0"/>
                  <a:t>quality</a:t>
                </a:r>
                <a:r>
                  <a:rPr lang="ko-KR" altLang="en-US" dirty="0"/>
                  <a:t>를 높이고 벡터들 간의 분포가 넓지 않도록 조절한다</a:t>
                </a:r>
                <a:r>
                  <a:rPr lang="en-US" altLang="ko-KR" dirty="0"/>
                  <a:t>. </a:t>
                </a:r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b="0" i="1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=(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</p:txBody>
          </p:sp>
        </mc:Choice>
        <mc:Fallback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E3AD1B83-F943-2D5C-B23E-604759EAFD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7504" y="2082954"/>
                <a:ext cx="10856992" cy="4226473"/>
              </a:xfrm>
              <a:blipFill>
                <a:blip r:embed="rId3"/>
                <a:stretch>
                  <a:fillRect l="-505" t="-1443" r="-12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504CC5E-B5D8-60AD-175E-0550F010D124}"/>
              </a:ext>
            </a:extLst>
          </p:cNvPr>
          <p:cNvSpPr txBox="1"/>
          <p:nvPr/>
        </p:nvSpPr>
        <p:spPr>
          <a:xfrm>
            <a:off x="8809417" y="6454283"/>
            <a:ext cx="33825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u="none" strike="noStrike" dirty="0">
                <a:solidFill>
                  <a:srgbClr val="6BACCE"/>
                </a:solidFill>
                <a:effectLst/>
                <a:latin typeface="나눔스퀘어_ac Light" panose="020B0600000101010101" pitchFamily="50" charset="-127"/>
                <a:hlinkClick r:id="rId4"/>
              </a:rPr>
              <a:t>https://arxiv.org/abs/2102.02766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6336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AA345-096C-D436-258A-A10FB988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e4e Architecture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3C3F4C-775B-DE37-F201-FA3C0DA6B230}"/>
              </a:ext>
            </a:extLst>
          </p:cNvPr>
          <p:cNvSpPr txBox="1"/>
          <p:nvPr/>
        </p:nvSpPr>
        <p:spPr>
          <a:xfrm>
            <a:off x="2130579" y="4225433"/>
            <a:ext cx="8516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W+</a:t>
            </a:r>
            <a:r>
              <a:rPr lang="ko-KR" altLang="en-US" dirty="0"/>
              <a:t>차원의 </a:t>
            </a:r>
            <a:r>
              <a:rPr lang="en-US" altLang="ko-KR" dirty="0"/>
              <a:t>Encoder</a:t>
            </a:r>
            <a:r>
              <a:rPr lang="ko-KR" altLang="en-US" dirty="0"/>
              <a:t>은 이미지를 </a:t>
            </a:r>
            <a:r>
              <a:rPr lang="ko-KR" altLang="en-US" dirty="0" err="1"/>
              <a:t>입력받아</a:t>
            </a:r>
            <a:r>
              <a:rPr lang="ko-KR" altLang="en-US" dirty="0"/>
              <a:t> 단일 </a:t>
            </a:r>
            <a:r>
              <a:rPr lang="en-US" altLang="ko-KR" dirty="0"/>
              <a:t>style vector w</a:t>
            </a:r>
            <a:r>
              <a:rPr lang="ko-KR" altLang="en-US" dirty="0"/>
              <a:t>와 </a:t>
            </a:r>
            <a:r>
              <a:rPr lang="en-US" altLang="ko-KR" dirty="0"/>
              <a:t>offset</a:t>
            </a:r>
            <a:r>
              <a:rPr lang="ko-KR" altLang="en-US" dirty="0"/>
              <a:t>들을 출력한다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</a:t>
            </a:r>
            <a:r>
              <a:rPr lang="ko-KR" altLang="en-US" dirty="0"/>
              <a:t>를 반복해서 </a:t>
            </a:r>
            <a:r>
              <a:rPr lang="en-US" altLang="ko-KR" dirty="0"/>
              <a:t>offset</a:t>
            </a:r>
            <a:r>
              <a:rPr lang="ko-KR" altLang="en-US" dirty="0"/>
              <a:t>들 더하여 최종 </a:t>
            </a:r>
            <a:r>
              <a:rPr lang="en-US" altLang="ko-KR" dirty="0"/>
              <a:t>inversion latent code</a:t>
            </a:r>
            <a:r>
              <a:rPr lang="ko-KR" altLang="en-US" dirty="0"/>
              <a:t>를 만든다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22021B-D0C8-8543-9205-F5F7A22B4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2" y="1690688"/>
            <a:ext cx="10010775" cy="22288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FB0584-6357-6B03-3920-AE15F007C40F}"/>
              </a:ext>
            </a:extLst>
          </p:cNvPr>
          <p:cNvSpPr txBox="1"/>
          <p:nvPr/>
        </p:nvSpPr>
        <p:spPr>
          <a:xfrm>
            <a:off x="8809417" y="6454283"/>
            <a:ext cx="33825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u="none" strike="noStrike" dirty="0">
                <a:solidFill>
                  <a:srgbClr val="6BACCE"/>
                </a:solidFill>
                <a:effectLst/>
                <a:latin typeface="나눔스퀘어_ac Light" panose="020B0600000101010101" pitchFamily="50" charset="-127"/>
                <a:hlinkClick r:id="rId4"/>
              </a:rPr>
              <a:t>https://arxiv.org/abs/2102.02766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655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AA345-096C-D436-258A-A10FB988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Designing an Encoder</a:t>
            </a:r>
            <a:br>
              <a:rPr lang="en-US" altLang="ko-KR" dirty="0"/>
            </a:br>
            <a:r>
              <a:rPr lang="en-US" altLang="ko-KR" dirty="0"/>
              <a:t>for </a:t>
            </a:r>
            <a:r>
              <a:rPr lang="en-US" altLang="ko-KR" dirty="0" err="1"/>
              <a:t>StyleGAN</a:t>
            </a:r>
            <a:r>
              <a:rPr lang="en-US" altLang="ko-KR" dirty="0"/>
              <a:t> Image Manipulation (e4e)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4CC5E-B5D8-60AD-175E-0550F010D124}"/>
              </a:ext>
            </a:extLst>
          </p:cNvPr>
          <p:cNvSpPr txBox="1"/>
          <p:nvPr/>
        </p:nvSpPr>
        <p:spPr>
          <a:xfrm>
            <a:off x="8809417" y="6454283"/>
            <a:ext cx="33825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u="none" strike="noStrike" dirty="0">
                <a:solidFill>
                  <a:srgbClr val="6BACCE"/>
                </a:solidFill>
                <a:effectLst/>
                <a:latin typeface="나눔스퀘어_ac Light" panose="020B0600000101010101" pitchFamily="50" charset="-127"/>
                <a:hlinkClick r:id="rId3"/>
              </a:rPr>
              <a:t>https://arxiv.org/abs/2102.02766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9035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AA345-096C-D436-258A-A10FB988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Comments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AD1B83-F943-2D5C-B23E-604759EAF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699" y="1806575"/>
            <a:ext cx="10439401" cy="3689350"/>
          </a:xfrm>
        </p:spPr>
        <p:txBody>
          <a:bodyPr>
            <a:normAutofit/>
          </a:bodyPr>
          <a:lstStyle/>
          <a:p>
            <a:r>
              <a:rPr lang="en-US" altLang="ko-KR" dirty="0"/>
              <a:t>HFGI </a:t>
            </a:r>
            <a:r>
              <a:rPr lang="ko-KR" altLang="en-US" dirty="0"/>
              <a:t>코드 실행 및</a:t>
            </a:r>
            <a:r>
              <a:rPr lang="en-US" altLang="ko-KR" dirty="0"/>
              <a:t> </a:t>
            </a:r>
            <a:r>
              <a:rPr lang="ko-KR" altLang="en-US" dirty="0"/>
              <a:t>서버 확보 </a:t>
            </a:r>
            <a:r>
              <a:rPr lang="en-US" altLang="ko-KR" dirty="0"/>
              <a:t>(</a:t>
            </a:r>
            <a:r>
              <a:rPr lang="ko-KR" altLang="en-US" dirty="0"/>
              <a:t>최우선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HFGI</a:t>
            </a:r>
            <a:r>
              <a:rPr lang="ko-KR" altLang="en-US" dirty="0"/>
              <a:t> 코드 리뷰</a:t>
            </a:r>
            <a:endParaRPr lang="en-US" altLang="ko-KR" dirty="0"/>
          </a:p>
          <a:p>
            <a:r>
              <a:rPr lang="en-US" altLang="ko-KR" dirty="0" err="1"/>
              <a:t>AdaIN</a:t>
            </a:r>
            <a:r>
              <a:rPr lang="en-US" altLang="ko-KR" dirty="0"/>
              <a:t> </a:t>
            </a:r>
            <a:r>
              <a:rPr lang="ko-KR" altLang="en-US" dirty="0"/>
              <a:t>연산</a:t>
            </a:r>
            <a:endParaRPr lang="en-US" altLang="ko-KR" dirty="0"/>
          </a:p>
          <a:p>
            <a:r>
              <a:rPr lang="ko-KR" altLang="en-US" dirty="0"/>
              <a:t>간단한 논문 리뷰</a:t>
            </a:r>
            <a:r>
              <a:rPr lang="en-US" altLang="ko-KR" dirty="0"/>
              <a:t>: </a:t>
            </a:r>
            <a:r>
              <a:rPr lang="en-US" altLang="ko-KR" dirty="0" err="1"/>
              <a:t>pSp</a:t>
            </a:r>
            <a:r>
              <a:rPr lang="en-US" altLang="ko-KR" dirty="0"/>
              <a:t>, e4e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81987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AA345-096C-D436-258A-A10FB9889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735" y="269186"/>
            <a:ext cx="7834865" cy="1113913"/>
          </a:xfrm>
        </p:spPr>
        <p:txBody>
          <a:bodyPr/>
          <a:lstStyle/>
          <a:p>
            <a:r>
              <a:rPr lang="en-US" altLang="ko-KR" dirty="0"/>
              <a:t>GPU </a:t>
            </a:r>
            <a:r>
              <a:rPr lang="ko-KR" altLang="en-US" dirty="0"/>
              <a:t>서버 확보 과정 </a:t>
            </a:r>
            <a:r>
              <a:rPr lang="en-US" altLang="ko-KR" dirty="0"/>
              <a:t>(~10/2)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FC2EC88-2064-9DB6-B887-54FFBB1AD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72" y="5012102"/>
            <a:ext cx="4637341" cy="1795907"/>
          </a:xfrm>
          <a:prstGeom prst="rect">
            <a:avLst/>
          </a:prstGeom>
        </p:spPr>
      </p:pic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AC31118C-301A-5D31-2DDB-2F52FFDCB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735" y="1515157"/>
            <a:ext cx="11029189" cy="3496945"/>
          </a:xfrm>
        </p:spPr>
        <p:txBody>
          <a:bodyPr>
            <a:normAutofit/>
          </a:bodyPr>
          <a:lstStyle/>
          <a:p>
            <a:r>
              <a:rPr lang="en-US" altLang="ko-KR" dirty="0"/>
              <a:t>GPU </a:t>
            </a:r>
            <a:r>
              <a:rPr lang="ko-KR" altLang="en-US" dirty="0"/>
              <a:t>서버에 접근하기 위해서는 </a:t>
            </a:r>
            <a:r>
              <a:rPr lang="ko-KR" altLang="en-US" dirty="0">
                <a:solidFill>
                  <a:srgbClr val="FF0000"/>
                </a:solidFill>
              </a:rPr>
              <a:t>교내 네트워크에 접속</a:t>
            </a:r>
            <a:r>
              <a:rPr lang="ko-KR" altLang="en-US" dirty="0"/>
              <a:t>해야 함</a:t>
            </a:r>
            <a:endParaRPr lang="en-US" altLang="ko-KR" dirty="0"/>
          </a:p>
          <a:p>
            <a:r>
              <a:rPr lang="ko-KR" altLang="en-US" dirty="0"/>
              <a:t>외부에서 </a:t>
            </a:r>
            <a:r>
              <a:rPr lang="en-US" altLang="ko-KR" dirty="0"/>
              <a:t>(</a:t>
            </a:r>
            <a:r>
              <a:rPr lang="ko-KR" altLang="en-US" dirty="0"/>
              <a:t>로컬 컴퓨터</a:t>
            </a:r>
            <a:r>
              <a:rPr lang="en-US" altLang="ko-KR" dirty="0"/>
              <a:t>) </a:t>
            </a:r>
            <a:r>
              <a:rPr lang="ko-KR" altLang="en-US" dirty="0"/>
              <a:t>접속할 수 있도록 구글 클라우드를 활용해 </a:t>
            </a:r>
            <a:r>
              <a:rPr lang="en-US" altLang="ko-KR" dirty="0"/>
              <a:t>VPN </a:t>
            </a:r>
            <a:r>
              <a:rPr lang="ko-KR" altLang="en-US" dirty="0"/>
              <a:t>구축하고 고정</a:t>
            </a:r>
            <a:r>
              <a:rPr lang="en-US" altLang="ko-KR" dirty="0"/>
              <a:t>IP </a:t>
            </a:r>
            <a:r>
              <a:rPr lang="ko-KR" altLang="en-US" dirty="0"/>
              <a:t>주소를 할당 받음</a:t>
            </a:r>
            <a:endParaRPr lang="en-US" altLang="ko-KR" dirty="0"/>
          </a:p>
          <a:p>
            <a:r>
              <a:rPr lang="ko-KR" altLang="en-US" dirty="0"/>
              <a:t>할당 받은 고정</a:t>
            </a:r>
            <a:r>
              <a:rPr lang="en-US" altLang="ko-KR" dirty="0"/>
              <a:t>IP </a:t>
            </a:r>
            <a:r>
              <a:rPr lang="ko-KR" altLang="en-US" dirty="0"/>
              <a:t>주소와 함께 </a:t>
            </a:r>
            <a:r>
              <a:rPr lang="en-US" altLang="ko-KR" dirty="0"/>
              <a:t>‘</a:t>
            </a:r>
            <a:r>
              <a:rPr lang="ko-KR" altLang="en-US" dirty="0"/>
              <a:t>서버 접속 신청서</a:t>
            </a:r>
            <a:r>
              <a:rPr lang="en-US" altLang="ko-KR" dirty="0"/>
              <a:t>’</a:t>
            </a:r>
            <a:r>
              <a:rPr lang="ko-KR" altLang="en-US" dirty="0"/>
              <a:t>를 서버 </a:t>
            </a:r>
            <a:r>
              <a:rPr lang="ko-KR" altLang="en-US" dirty="0" err="1"/>
              <a:t>어드민</a:t>
            </a:r>
            <a:r>
              <a:rPr lang="ko-KR" altLang="en-US" dirty="0"/>
              <a:t> 분께 전달 </a:t>
            </a:r>
            <a:r>
              <a:rPr lang="en-US" altLang="ko-KR" dirty="0"/>
              <a:t>(9/23) </a:t>
            </a:r>
          </a:p>
          <a:p>
            <a:r>
              <a:rPr lang="ko-KR" altLang="en-US" dirty="0"/>
              <a:t>최종적으로 구글 클라우드 </a:t>
            </a:r>
            <a:r>
              <a:rPr lang="en-US" altLang="ko-KR" dirty="0"/>
              <a:t>VM </a:t>
            </a:r>
            <a:r>
              <a:rPr lang="ko-KR" altLang="en-US" dirty="0"/>
              <a:t>인스턴스를 통해 </a:t>
            </a:r>
            <a:r>
              <a:rPr lang="en-US" altLang="ko-KR" dirty="0"/>
              <a:t>GPU</a:t>
            </a:r>
            <a:r>
              <a:rPr lang="ko-KR" altLang="en-US" dirty="0"/>
              <a:t>서버에 접속이 가능해짐 </a:t>
            </a:r>
            <a:r>
              <a:rPr lang="en-US" altLang="ko-KR" dirty="0"/>
              <a:t>(10/2) </a:t>
            </a:r>
          </a:p>
          <a:p>
            <a:r>
              <a:rPr lang="ko-KR" altLang="en-US" dirty="0"/>
              <a:t>문제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FF0000"/>
                </a:solidFill>
              </a:rPr>
              <a:t>VPN </a:t>
            </a:r>
            <a:r>
              <a:rPr lang="ko-KR" altLang="en-US" dirty="0">
                <a:solidFill>
                  <a:srgbClr val="FF0000"/>
                </a:solidFill>
              </a:rPr>
              <a:t>세팅</a:t>
            </a:r>
            <a:r>
              <a:rPr lang="ko-KR" altLang="en-US" dirty="0"/>
              <a:t>에 어려움을 겪고 있음 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400" dirty="0"/>
              <a:t>(</a:t>
            </a:r>
            <a:r>
              <a:rPr lang="ko-KR" altLang="en-US" sz="1400" dirty="0"/>
              <a:t>로컬을 </a:t>
            </a:r>
            <a:r>
              <a:rPr lang="en-US" altLang="ko-KR" sz="1400" dirty="0"/>
              <a:t>VPN</a:t>
            </a:r>
            <a:r>
              <a:rPr lang="ko-KR" altLang="en-US" sz="1400" dirty="0"/>
              <a:t>으로 연결해야 </a:t>
            </a:r>
            <a:r>
              <a:rPr lang="en-US" altLang="ko-KR" sz="1400" dirty="0"/>
              <a:t>vs code</a:t>
            </a:r>
            <a:r>
              <a:rPr lang="ko-KR" altLang="en-US" sz="1400" dirty="0"/>
              <a:t>를 통해서 원격으로 쉽게 코드 수정</a:t>
            </a:r>
            <a:r>
              <a:rPr lang="en-US" altLang="ko-KR" sz="1400" dirty="0"/>
              <a:t>/</a:t>
            </a:r>
            <a:r>
              <a:rPr lang="ko-KR" altLang="en-US" sz="1400" dirty="0"/>
              <a:t>업로드가 가능해짐</a:t>
            </a:r>
            <a:r>
              <a:rPr lang="en-US" altLang="ko-KR" sz="1400" dirty="0"/>
              <a:t>)</a:t>
            </a:r>
            <a:endParaRPr lang="en-US" altLang="ko-KR" dirty="0"/>
          </a:p>
          <a:p>
            <a:r>
              <a:rPr lang="ko-KR" altLang="en-US" dirty="0"/>
              <a:t>학교로 간 날에는 교내 네트워크로 접속하여 아나콘다 설치</a:t>
            </a:r>
            <a:r>
              <a:rPr lang="en-US" altLang="ko-KR" dirty="0"/>
              <a:t>, </a:t>
            </a:r>
            <a:r>
              <a:rPr lang="ko-KR" altLang="en-US" dirty="0"/>
              <a:t>가상환경 세팅</a:t>
            </a:r>
            <a:r>
              <a:rPr lang="en-US" altLang="ko-KR" dirty="0"/>
              <a:t>, </a:t>
            </a:r>
            <a:r>
              <a:rPr lang="ko-KR" altLang="en-US" dirty="0"/>
              <a:t>버전 맞추기</a:t>
            </a:r>
            <a:r>
              <a:rPr lang="en-US" altLang="ko-KR" dirty="0"/>
              <a:t>, </a:t>
            </a:r>
            <a:r>
              <a:rPr lang="ko-KR" altLang="en-US" dirty="0"/>
              <a:t>원격 저장소 생성</a:t>
            </a:r>
            <a:r>
              <a:rPr lang="en-US" altLang="ko-KR" dirty="0"/>
              <a:t>, vs code</a:t>
            </a:r>
            <a:r>
              <a:rPr lang="ko-KR" altLang="en-US" dirty="0"/>
              <a:t>에서 </a:t>
            </a:r>
            <a:r>
              <a:rPr lang="en-US" altLang="ko-KR" dirty="0"/>
              <a:t>sftp</a:t>
            </a:r>
            <a:r>
              <a:rPr lang="ko-KR" altLang="en-US" dirty="0"/>
              <a:t>를 통해 서버 연결하여 코드 실행 시도하였음</a:t>
            </a:r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B8D9941-5F25-EE82-5263-95F4B079A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578" y="5062092"/>
            <a:ext cx="3107763" cy="179590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F3315DD-390C-1078-DE6F-1C3749C8E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2960" y="5069704"/>
            <a:ext cx="2982795" cy="178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993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192836D-0F85-E58B-517A-1C890CDB8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868" y="1784310"/>
            <a:ext cx="6348008" cy="49151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314C0A-A816-AED9-004A-F8C7EA9B3C48}"/>
              </a:ext>
            </a:extLst>
          </p:cNvPr>
          <p:cNvSpPr txBox="1"/>
          <p:nvPr/>
        </p:nvSpPr>
        <p:spPr>
          <a:xfrm>
            <a:off x="8355147" y="2690336"/>
            <a:ext cx="347883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GCP (Google Cloud Platform)</a:t>
            </a:r>
          </a:p>
          <a:p>
            <a:r>
              <a:rPr lang="en-US" altLang="ko-KR" dirty="0"/>
              <a:t>VM </a:t>
            </a:r>
            <a:r>
              <a:rPr lang="ko-KR" altLang="en-US" dirty="0"/>
              <a:t>인스턴스에 브라우저를 사용하여</a:t>
            </a:r>
            <a:endParaRPr lang="en-US" altLang="ko-KR" dirty="0"/>
          </a:p>
          <a:p>
            <a:r>
              <a:rPr lang="ko-KR" altLang="en-US" dirty="0"/>
              <a:t>특정 프로토콜로 </a:t>
            </a:r>
            <a:r>
              <a:rPr lang="en-US" altLang="ko-KR" dirty="0" err="1"/>
              <a:t>ssh</a:t>
            </a:r>
            <a:r>
              <a:rPr lang="ko-KR" altLang="en-US" dirty="0"/>
              <a:t> 통해 접속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(Assigned</a:t>
            </a:r>
            <a:r>
              <a:rPr lang="ko-KR" altLang="en-US" dirty="0"/>
              <a:t> </a:t>
            </a:r>
            <a:r>
              <a:rPr lang="en-US" altLang="ko-KR" dirty="0"/>
              <a:t>cluster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moana)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AB8AA2D-5963-BB8B-6CCA-B4BFE40BC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468" y="158587"/>
            <a:ext cx="8798263" cy="142007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FEB0E45-D4B1-F417-A439-0BEE68A075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330" y="359034"/>
            <a:ext cx="2162175" cy="1019175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31B7D67C-C0FB-79E1-C215-D0243EF54DC9}"/>
              </a:ext>
            </a:extLst>
          </p:cNvPr>
          <p:cNvSpPr/>
          <p:nvPr/>
        </p:nvSpPr>
        <p:spPr>
          <a:xfrm>
            <a:off x="8793804" y="836579"/>
            <a:ext cx="1830653" cy="742079"/>
          </a:xfrm>
          <a:prstGeom prst="frame">
            <a:avLst>
              <a:gd name="adj1" fmla="val 525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9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A86B6CD-DC59-0215-A096-DD136B969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32" y="2441903"/>
            <a:ext cx="11088136" cy="2907166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4351B953-3818-26A8-9919-5E3205483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735" y="269186"/>
            <a:ext cx="7834865" cy="1113913"/>
          </a:xfrm>
        </p:spPr>
        <p:txBody>
          <a:bodyPr/>
          <a:lstStyle/>
          <a:p>
            <a:r>
              <a:rPr lang="en-US" altLang="ko-KR" dirty="0"/>
              <a:t>HFGI - Quick Start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C41943-6AEA-035F-D273-1C42E0FC6E25}"/>
              </a:ext>
            </a:extLst>
          </p:cNvPr>
          <p:cNvSpPr txBox="1"/>
          <p:nvPr/>
        </p:nvSpPr>
        <p:spPr>
          <a:xfrm>
            <a:off x="394735" y="1327990"/>
            <a:ext cx="99120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Downloaded pre-trained model (Face Editing </a:t>
            </a:r>
            <a:r>
              <a:rPr lang="en-US" altLang="ko-KR" dirty="0">
                <a:sym typeface="Wingdings" panose="05000000000000000000" pitchFamily="2" charset="2"/>
              </a:rPr>
              <a:t> </a:t>
            </a:r>
            <a:r>
              <a:rPr lang="en-US" altLang="ko-KR" dirty="0"/>
              <a:t>trained on FFHQ) and put it in ./checkpoint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Prepare Images (used some images from </a:t>
            </a:r>
            <a:r>
              <a:rPr lang="en-US" altLang="ko-KR" dirty="0" err="1"/>
              <a:t>CelebA</a:t>
            </a:r>
            <a:r>
              <a:rPr lang="en-US" altLang="ko-KR" dirty="0"/>
              <a:t>-HQ in ./</a:t>
            </a:r>
            <a:r>
              <a:rPr lang="en-US" altLang="ko-KR" dirty="0" err="1"/>
              <a:t>test_imgs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Run inference.sh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10EA1B-AFF3-C703-AA31-09C2D83DAF6D}"/>
              </a:ext>
            </a:extLst>
          </p:cNvPr>
          <p:cNvSpPr txBox="1"/>
          <p:nvPr/>
        </p:nvSpPr>
        <p:spPr>
          <a:xfrm>
            <a:off x="394735" y="5530010"/>
            <a:ext cx="7009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위의 캡쳐 화면은</a:t>
            </a:r>
            <a:r>
              <a:rPr lang="en-US" altLang="ko-KR" dirty="0"/>
              <a:t> ./</a:t>
            </a:r>
            <a:r>
              <a:rPr lang="en-US" altLang="ko-KR" dirty="0" err="1"/>
              <a:t>test_imgs</a:t>
            </a:r>
            <a:r>
              <a:rPr lang="ko-KR" altLang="en-US" dirty="0"/>
              <a:t>에 이미 있던 </a:t>
            </a:r>
            <a:r>
              <a:rPr lang="en-US" altLang="ko-KR" dirty="0"/>
              <a:t>12</a:t>
            </a:r>
            <a:r>
              <a:rPr lang="ko-KR" altLang="en-US" dirty="0"/>
              <a:t>개의 이미지 파일을 이용해 </a:t>
            </a:r>
            <a:r>
              <a:rPr lang="en-US" altLang="ko-KR" dirty="0"/>
              <a:t>inference.sh </a:t>
            </a:r>
            <a:r>
              <a:rPr lang="ko-KR" altLang="en-US" dirty="0"/>
              <a:t>파일을 실행한 후에 생성된 경로</a:t>
            </a:r>
            <a:r>
              <a:rPr lang="en-US" altLang="ko-KR" dirty="0"/>
              <a:t>/</a:t>
            </a:r>
            <a:r>
              <a:rPr lang="ko-KR" altLang="en-US" dirty="0"/>
              <a:t>이미지 파일이다</a:t>
            </a:r>
            <a:r>
              <a:rPr lang="en-US" altLang="ko-KR" dirty="0"/>
              <a:t>. (</a:t>
            </a:r>
            <a:r>
              <a:rPr lang="en-US" altLang="ko-KR" dirty="0" err="1"/>
              <a:t>edit_attribute</a:t>
            </a:r>
            <a:r>
              <a:rPr lang="en-US" altLang="ko-KR" dirty="0"/>
              <a:t> = ‘inversion’ </a:t>
            </a:r>
            <a:r>
              <a:rPr lang="ko-KR" altLang="en-US" dirty="0"/>
              <a:t>옵션 상태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1841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4351B953-3818-26A8-9919-5E3205483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735" y="269186"/>
            <a:ext cx="7834865" cy="1113913"/>
          </a:xfrm>
        </p:spPr>
        <p:txBody>
          <a:bodyPr/>
          <a:lstStyle/>
          <a:p>
            <a:r>
              <a:rPr lang="en-US" altLang="ko-KR" dirty="0"/>
              <a:t>HFGI - Training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5DB704-8708-2BDF-D5D4-B5B840066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278" y="1506109"/>
            <a:ext cx="8711443" cy="480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41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921A185-C04B-36B0-754E-D4B3630EA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735" y="835747"/>
            <a:ext cx="9236529" cy="58698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D4CDB2A-9BF9-0690-6414-D9CF7AF15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2576945" cy="6858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EC37058-E735-E44C-528E-754A95F017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9465" y="4595132"/>
            <a:ext cx="78105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73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5E5C2CF-E31F-ACFA-11A6-B4A698533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525"/>
            <a:ext cx="2527663" cy="685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FBEAA5-2A64-5F1B-2405-8081BD4A1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76" y="1687748"/>
            <a:ext cx="11426048" cy="37099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5B6199-BE15-75D6-C018-C2157A4B27F8}"/>
              </a:ext>
            </a:extLst>
          </p:cNvPr>
          <p:cNvSpPr txBox="1"/>
          <p:nvPr/>
        </p:nvSpPr>
        <p:spPr>
          <a:xfrm>
            <a:off x="382976" y="5572621"/>
            <a:ext cx="98894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Pre-trained model </a:t>
            </a:r>
            <a:r>
              <a:rPr lang="ko-KR" altLang="en-US" dirty="0"/>
              <a:t>파일인</a:t>
            </a:r>
            <a:r>
              <a:rPr lang="en-US" altLang="ko-KR" dirty="0"/>
              <a:t> ckpt.pt </a:t>
            </a:r>
            <a:r>
              <a:rPr lang="ko-KR" altLang="en-US" dirty="0"/>
              <a:t>은 </a:t>
            </a:r>
            <a:r>
              <a:rPr lang="en-US" altLang="ko-KR" dirty="0"/>
              <a:t>net</a:t>
            </a:r>
            <a:r>
              <a:rPr lang="ko-KR" altLang="en-US" dirty="0"/>
              <a:t> 변수로 받아진다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aligner : ADA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editor </a:t>
            </a:r>
            <a:r>
              <a:rPr lang="en-US" altLang="ko-KR" dirty="0">
                <a:sym typeface="Wingdings" panose="05000000000000000000" pitchFamily="2" charset="2"/>
              </a:rPr>
              <a:t> latent space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en-US" altLang="ko-KR" dirty="0">
                <a:sym typeface="Wingdings" panose="05000000000000000000" pitchFamily="2" charset="2"/>
              </a:rPr>
              <a:t>edit</a:t>
            </a:r>
            <a:r>
              <a:rPr lang="ko-KR" altLang="en-US" dirty="0">
                <a:sym typeface="Wingdings" panose="05000000000000000000" pitchFamily="2" charset="2"/>
              </a:rPr>
              <a:t>하여 </a:t>
            </a:r>
            <a:r>
              <a:rPr lang="en-US" altLang="ko-KR" dirty="0">
                <a:sym typeface="Wingdings" panose="05000000000000000000" pitchFamily="2" charset="2"/>
              </a:rPr>
              <a:t>image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en-US" altLang="ko-KR" dirty="0" err="1">
                <a:sym typeface="Wingdings" panose="05000000000000000000" pitchFamily="2" charset="2"/>
              </a:rPr>
              <a:t>GANspace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InterfaceGAN</a:t>
            </a:r>
            <a:r>
              <a:rPr lang="en-US" altLang="ko-KR" dirty="0">
                <a:sym typeface="Wingdings" panose="05000000000000000000" pitchFamily="2" charset="2"/>
              </a:rPr>
              <a:t>) 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2022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5E5C2CF-E31F-ACFA-11A6-B4A698533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525"/>
            <a:ext cx="2527663" cy="6858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284A05-13E8-A1F1-4A3B-DBCF7D691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89" y="1133373"/>
            <a:ext cx="11145022" cy="498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04146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나눔스퀘어_ac Bold"/>
        <a:ea typeface="나눔스퀘어_ac Bold"/>
        <a:cs typeface=""/>
      </a:majorFont>
      <a:minorFont>
        <a:latin typeface="나눔스퀘어_ac"/>
        <a:ea typeface="나눔스퀘어_a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ACA57460BB8AE4B948A456250CEE186" ma:contentTypeVersion="4" ma:contentTypeDescription="새 문서를 만듭니다." ma:contentTypeScope="" ma:versionID="b9e78d0b060c3990e251c88e04351be2">
  <xsd:schema xmlns:xsd="http://www.w3.org/2001/XMLSchema" xmlns:xs="http://www.w3.org/2001/XMLSchema" xmlns:p="http://schemas.microsoft.com/office/2006/metadata/properties" xmlns:ns3="e89d88db-b18d-4ef8-8f35-02a908d6ea30" targetNamespace="http://schemas.microsoft.com/office/2006/metadata/properties" ma:root="true" ma:fieldsID="de22a2a9ae27154784333ccffca0b08d" ns3:_="">
    <xsd:import namespace="e89d88db-b18d-4ef8-8f35-02a908d6ea3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9d88db-b18d-4ef8-8f35-02a908d6ea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3093A14-068E-419D-B96D-04FAC96EBBA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DF7723B-39EC-44C9-93BE-D65C980C5B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89d88db-b18d-4ef8-8f35-02a908d6ea3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4752DDF-F195-4A08-A2BF-094E849D66DA}">
  <ds:schemaRefs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purl.org/dc/dcmitype/"/>
    <ds:schemaRef ds:uri="http://purl.org/dc/elements/1.1/"/>
    <ds:schemaRef ds:uri="http://schemas.openxmlformats.org/package/2006/metadata/core-properties"/>
    <ds:schemaRef ds:uri="e89d88db-b18d-4ef8-8f35-02a908d6ea30"/>
    <ds:schemaRef ds:uri="http://www.w3.org/XML/1998/namespace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566</TotalTime>
  <Words>1116</Words>
  <Application>Microsoft Office PowerPoint</Application>
  <PresentationFormat>와이드스크린</PresentationFormat>
  <Paragraphs>103</Paragraphs>
  <Slides>19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Wingdings</vt:lpstr>
      <vt:lpstr>Arial</vt:lpstr>
      <vt:lpstr>나눔스퀘어_ac ExtraBold</vt:lpstr>
      <vt:lpstr>나눔스퀘어_ac Light</vt:lpstr>
      <vt:lpstr>Cambria Math</vt:lpstr>
      <vt:lpstr>나눔스퀘어_ac</vt:lpstr>
      <vt:lpstr>나눔스퀘어_ac Bold</vt:lpstr>
      <vt:lpstr>맑은 고딕</vt:lpstr>
      <vt:lpstr>1_Office 테마</vt:lpstr>
      <vt:lpstr>4주차 미팅 발표 자료</vt:lpstr>
      <vt:lpstr>Comments</vt:lpstr>
      <vt:lpstr>GPU 서버 확보 과정 (~10/2)</vt:lpstr>
      <vt:lpstr>PowerPoint 프레젠테이션</vt:lpstr>
      <vt:lpstr>HFGI - Quick Start</vt:lpstr>
      <vt:lpstr>HFGI - Training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Losses</vt:lpstr>
      <vt:lpstr>AdaIN 수식</vt:lpstr>
      <vt:lpstr>Encoding in Style: a StyleGAN Encoder for Image-to-Image Translation (pSp) Review</vt:lpstr>
      <vt:lpstr>pSp Architecture</vt:lpstr>
      <vt:lpstr>pSp loss functions</vt:lpstr>
      <vt:lpstr>Designing an Encoder for StyleGAN Image Manipulation (e4e) Review</vt:lpstr>
      <vt:lpstr>e4e Architecture</vt:lpstr>
      <vt:lpstr>Designing an Encoder for StyleGAN Image Manipulation (e4e)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임에딘</dc:creator>
  <cp:lastModifiedBy>임에딘</cp:lastModifiedBy>
  <cp:revision>4</cp:revision>
  <dcterms:created xsi:type="dcterms:W3CDTF">2022-09-25T18:50:12Z</dcterms:created>
  <dcterms:modified xsi:type="dcterms:W3CDTF">2022-10-03T03:41:41Z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0x010100AACA57460BB8AE4B948A456250CEE186</vt:lpwstr>
  </property>
</Properties>
</file>